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notesSlides/notesSlide15.xml" ContentType="application/vnd.openxmlformats-officedocument.presentationml.notesSlide+xml"/>
  <Override PartName="/ppt/charts/chart5.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2"/>
    <p:sldMasterId id="2147483779" r:id="rId3"/>
    <p:sldMasterId id="2147483821" r:id="rId4"/>
    <p:sldMasterId id="2147483833" r:id="rId5"/>
    <p:sldMasterId id="2147483876" r:id="rId6"/>
    <p:sldMasterId id="2147483907" r:id="rId7"/>
  </p:sldMasterIdLst>
  <p:notesMasterIdLst>
    <p:notesMasterId r:id="rId61"/>
  </p:notesMasterIdLst>
  <p:sldIdLst>
    <p:sldId id="258" r:id="rId8"/>
    <p:sldId id="1531" r:id="rId9"/>
    <p:sldId id="262" r:id="rId10"/>
    <p:sldId id="337" r:id="rId11"/>
    <p:sldId id="394" r:id="rId12"/>
    <p:sldId id="273" r:id="rId13"/>
    <p:sldId id="1812" r:id="rId14"/>
    <p:sldId id="1137" r:id="rId15"/>
    <p:sldId id="1856" r:id="rId16"/>
    <p:sldId id="679" r:id="rId17"/>
    <p:sldId id="1661" r:id="rId18"/>
    <p:sldId id="1549" r:id="rId19"/>
    <p:sldId id="1663" r:id="rId20"/>
    <p:sldId id="896" r:id="rId21"/>
    <p:sldId id="760" r:id="rId22"/>
    <p:sldId id="1466" r:id="rId23"/>
    <p:sldId id="854" r:id="rId24"/>
    <p:sldId id="1832" r:id="rId25"/>
    <p:sldId id="1862" r:id="rId26"/>
    <p:sldId id="268" r:id="rId27"/>
    <p:sldId id="1545" r:id="rId28"/>
    <p:sldId id="1876" r:id="rId29"/>
    <p:sldId id="1833" r:id="rId30"/>
    <p:sldId id="1885" r:id="rId31"/>
    <p:sldId id="1835" r:id="rId32"/>
    <p:sldId id="1828" r:id="rId33"/>
    <p:sldId id="1827" r:id="rId34"/>
    <p:sldId id="1877" r:id="rId35"/>
    <p:sldId id="1836" r:id="rId36"/>
    <p:sldId id="1878" r:id="rId37"/>
    <p:sldId id="1829" r:id="rId38"/>
    <p:sldId id="1831" r:id="rId39"/>
    <p:sldId id="1882" r:id="rId40"/>
    <p:sldId id="1881" r:id="rId41"/>
    <p:sldId id="1886" r:id="rId42"/>
    <p:sldId id="1880" r:id="rId43"/>
    <p:sldId id="1859" r:id="rId44"/>
    <p:sldId id="1893" r:id="rId45"/>
    <p:sldId id="1875" r:id="rId46"/>
    <p:sldId id="1883" r:id="rId47"/>
    <p:sldId id="1887" r:id="rId48"/>
    <p:sldId id="1891" r:id="rId49"/>
    <p:sldId id="1890" r:id="rId50"/>
    <p:sldId id="1858" r:id="rId51"/>
    <p:sldId id="1873" r:id="rId52"/>
    <p:sldId id="1866" r:id="rId53"/>
    <p:sldId id="1855" r:id="rId54"/>
    <p:sldId id="1841" r:id="rId55"/>
    <p:sldId id="1845" r:id="rId56"/>
    <p:sldId id="1844" r:id="rId57"/>
    <p:sldId id="1892" r:id="rId58"/>
    <p:sldId id="1840" r:id="rId59"/>
    <p:sldId id="1477" r:id="rId60"/>
  </p:sldIdLst>
  <p:sldSz cx="16256000" cy="9144000"/>
  <p:notesSz cx="92964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47186-F924-4D36-AB97-D3613D3D08A0}" v="8" dt="2023-03-26T00:33:15.248"/>
  </p1510:revLst>
</p1510:revInfo>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autoAdjust="0"/>
    <p:restoredTop sz="77325" autoAdjust="0"/>
  </p:normalViewPr>
  <p:slideViewPr>
    <p:cSldViewPr snapToGrid="0">
      <p:cViewPr varScale="1">
        <p:scale>
          <a:sx n="39" d="100"/>
          <a:sy n="39" d="100"/>
        </p:scale>
        <p:origin x="90" y="762"/>
      </p:cViewPr>
      <p:guideLst/>
    </p:cSldViewPr>
  </p:slideViewPr>
  <p:notesTextViewPr>
    <p:cViewPr>
      <p:scale>
        <a:sx n="100" d="100"/>
        <a:sy n="100" d="100"/>
      </p:scale>
      <p:origin x="0" y="0"/>
    </p:cViewPr>
  </p:notesTextViewPr>
  <p:sorterViewPr>
    <p:cViewPr varScale="1">
      <p:scale>
        <a:sx n="100" d="100"/>
        <a:sy n="100" d="100"/>
      </p:scale>
      <p:origin x="0" y="-79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8.3314799999999994E-2"/>
          <c:y val="3.5327600000000001E-2"/>
          <c:w val="0.89556999999999998"/>
          <c:h val="0.90134199999999998"/>
        </c:manualLayout>
      </c:layout>
      <c:lineChart>
        <c:grouping val="standard"/>
        <c:varyColors val="0"/>
        <c:ser>
          <c:idx val="0"/>
          <c:order val="0"/>
          <c:tx>
            <c:strRef>
              <c:f>Sheet1!$B$1</c:f>
              <c:strCache>
                <c:ptCount val="1"/>
                <c:pt idx="0">
                  <c:v>Untitled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none"/>
          </c:marker>
          <c:cat>
            <c:strRef>
              <c:f>Sheet1!$A$2:$A$41</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Sheet1!$B$2:$B$41</c:f>
              <c:numCache>
                <c:formatCode>General</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7600</c:v>
                </c:pt>
                <c:pt idx="18">
                  <c:v>10200</c:v>
                </c:pt>
                <c:pt idx="19">
                  <c:v>13600</c:v>
                </c:pt>
                <c:pt idx="20">
                  <c:v>17400</c:v>
                </c:pt>
                <c:pt idx="21">
                  <c:v>23900</c:v>
                </c:pt>
                <c:pt idx="22">
                  <c:v>31100</c:v>
                </c:pt>
                <c:pt idx="23">
                  <c:v>39431</c:v>
                </c:pt>
                <c:pt idx="24">
                  <c:v>47620</c:v>
                </c:pt>
                <c:pt idx="25">
                  <c:v>59091</c:v>
                </c:pt>
                <c:pt idx="26">
                  <c:v>73959</c:v>
                </c:pt>
                <c:pt idx="27">
                  <c:v>93911</c:v>
                </c:pt>
                <c:pt idx="28">
                  <c:v>120725</c:v>
                </c:pt>
                <c:pt idx="29">
                  <c:v>159089</c:v>
                </c:pt>
                <c:pt idx="30">
                  <c:v>197953</c:v>
                </c:pt>
                <c:pt idx="31">
                  <c:v>238139</c:v>
                </c:pt>
                <c:pt idx="32">
                  <c:v>283068</c:v>
                </c:pt>
                <c:pt idx="33">
                  <c:v>318596</c:v>
                </c:pt>
                <c:pt idx="34">
                  <c:v>369553</c:v>
                </c:pt>
                <c:pt idx="35">
                  <c:v>432900</c:v>
                </c:pt>
                <c:pt idx="36">
                  <c:v>489400</c:v>
                </c:pt>
                <c:pt idx="37">
                  <c:v>545400</c:v>
                </c:pt>
                <c:pt idx="38">
                  <c:v>599400</c:v>
                </c:pt>
                <c:pt idx="39">
                  <c:v>662400</c:v>
                </c:pt>
              </c:numCache>
            </c:numRef>
          </c:val>
          <c:smooth val="0"/>
          <c:extLst>
            <c:ext xmlns:c16="http://schemas.microsoft.com/office/drawing/2014/chart" uri="{C3380CC4-5D6E-409C-BE32-E72D297353CC}">
              <c16:uniqueId val="{00000000-47F3-4846-80F2-B33C9D75CE72}"/>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100" b="1" i="0" u="none" strike="noStrike">
                <a:solidFill>
                  <a:srgbClr val="FFFFFF"/>
                </a:solidFill>
                <a:latin typeface="Arial"/>
              </a:defRPr>
            </a:pPr>
            <a:endParaRPr lang="en-US"/>
          </a:p>
        </c:txPr>
        <c:crossAx val="2094734553"/>
        <c:crosses val="autoZero"/>
        <c:auto val="1"/>
        <c:lblAlgn val="ctr"/>
        <c:lblOffset val="100"/>
        <c:tickLblSkip val="5"/>
        <c:noMultiLvlLbl val="1"/>
      </c:catAx>
      <c:valAx>
        <c:axId val="2094734553"/>
        <c:scaling>
          <c:orientation val="minMax"/>
          <c:max val="700000"/>
          <c:min val="0"/>
        </c:scaling>
        <c:delete val="0"/>
        <c:axPos val="l"/>
        <c:majorGridlines>
          <c:spPr>
            <a:ln w="12700" cap="flat">
              <a:solidFill>
                <a:srgbClr val="5D6464"/>
              </a:solidFill>
              <a:custDash>
                <a:ds d="100000" sp="200000"/>
              </a:custDash>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100" b="1" i="0" u="none" strike="noStrike">
                <a:solidFill>
                  <a:srgbClr val="FFFFFF"/>
                </a:solidFill>
                <a:latin typeface="Arial"/>
              </a:defRPr>
            </a:pPr>
            <a:endParaRPr lang="en-US"/>
          </a:p>
        </c:txPr>
        <c:crossAx val="2094734552"/>
        <c:crosses val="autoZero"/>
        <c:crossBetween val="midCat"/>
        <c:majorUnit val="100000"/>
        <c:minorUnit val="5000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9997300000000001E-2"/>
          <c:y val="3.87307E-2"/>
          <c:w val="0.92750600000000005"/>
          <c:h val="0.893509"/>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none"/>
          </c:marker>
          <c:cat>
            <c:strRef>
              <c:f>Sheet1!$B$1:$AO$1</c:f>
              <c:strCache>
                <c:ptCount val="40"/>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strCache>
            </c:strRef>
          </c:cat>
          <c:val>
            <c:numRef>
              <c:f>Sheet1!$B$2:$AO$2</c:f>
              <c:numCache>
                <c:formatCode>General</c:formatCode>
                <c:ptCount val="4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1.25</c:v>
                </c:pt>
                <c:pt idx="21">
                  <c:v>1.569</c:v>
                </c:pt>
                <c:pt idx="22">
                  <c:v>2.012</c:v>
                </c:pt>
                <c:pt idx="23">
                  <c:v>2.5750000000000002</c:v>
                </c:pt>
                <c:pt idx="24">
                  <c:v>3.698</c:v>
                </c:pt>
                <c:pt idx="25">
                  <c:v>5.048</c:v>
                </c:pt>
                <c:pt idx="26">
                  <c:v>6.6189999999999998</c:v>
                </c:pt>
                <c:pt idx="27">
                  <c:v>9.2910000000000004</c:v>
                </c:pt>
                <c:pt idx="28">
                  <c:v>16.062999999999999</c:v>
                </c:pt>
                <c:pt idx="29">
                  <c:v>24.265000000000001</c:v>
                </c:pt>
                <c:pt idx="30">
                  <c:v>41.33</c:v>
                </c:pt>
                <c:pt idx="31">
                  <c:v>71.218000000000004</c:v>
                </c:pt>
                <c:pt idx="32">
                  <c:v>102.07599999999999</c:v>
                </c:pt>
                <c:pt idx="33">
                  <c:v>139.637</c:v>
                </c:pt>
                <c:pt idx="34">
                  <c:v>192</c:v>
                </c:pt>
                <c:pt idx="35">
                  <c:v>250</c:v>
                </c:pt>
                <c:pt idx="36">
                  <c:v>325</c:v>
                </c:pt>
                <c:pt idx="37">
                  <c:v>423</c:v>
                </c:pt>
                <c:pt idx="38">
                  <c:v>523</c:v>
                </c:pt>
                <c:pt idx="39">
                  <c:v>644</c:v>
                </c:pt>
              </c:numCache>
            </c:numRef>
          </c:val>
          <c:smooth val="0"/>
          <c:extLst>
            <c:ext xmlns:c16="http://schemas.microsoft.com/office/drawing/2014/chart" uri="{C3380CC4-5D6E-409C-BE32-E72D297353CC}">
              <c16:uniqueId val="{00000000-6DB3-4108-8F7E-D9F32A8071F0}"/>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tickLblSkip val="5"/>
        <c:noMultiLvlLbl val="1"/>
      </c:catAx>
      <c:valAx>
        <c:axId val="2094734553"/>
        <c:scaling>
          <c:orientation val="minMax"/>
          <c:max val="70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100"/>
        <c:minorUnit val="5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3987380365333119E-2"/>
          <c:y val="2.4592489071738378E-2"/>
          <c:w val="0.95573399999999997"/>
          <c:h val="0.85890299999999997"/>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Sheet1!$B$1:$L$1</c:f>
              <c:strCache>
                <c:ptCount val="11"/>
                <c:pt idx="0">
                  <c:v>2011</c:v>
                </c:pt>
                <c:pt idx="1">
                  <c:v>2012</c:v>
                </c:pt>
                <c:pt idx="2">
                  <c:v>2013</c:v>
                </c:pt>
                <c:pt idx="3">
                  <c:v>2014</c:v>
                </c:pt>
                <c:pt idx="4">
                  <c:v>2015</c:v>
                </c:pt>
                <c:pt idx="5">
                  <c:v>2016</c:v>
                </c:pt>
                <c:pt idx="6">
                  <c:v>2017</c:v>
                </c:pt>
                <c:pt idx="7">
                  <c:v>2018</c:v>
                </c:pt>
                <c:pt idx="8">
                  <c:v>2019</c:v>
                </c:pt>
                <c:pt idx="9">
                  <c:v>2020</c:v>
                </c:pt>
                <c:pt idx="10">
                  <c:v>2021</c:v>
                </c:pt>
              </c:strCache>
            </c:strRef>
          </c:cat>
          <c:val>
            <c:numRef>
              <c:f>Sheet1!$B$2:$L$2</c:f>
              <c:numCache>
                <c:formatCode>General</c:formatCode>
                <c:ptCount val="11"/>
              </c:numCache>
            </c:numRef>
          </c:val>
          <c:extLst>
            <c:ext xmlns:c16="http://schemas.microsoft.com/office/drawing/2014/chart" uri="{C3380CC4-5D6E-409C-BE32-E72D297353CC}">
              <c16:uniqueId val="{00000000-1521-4730-BC8D-A2A43181752E}"/>
            </c:ext>
          </c:extLst>
        </c:ser>
        <c:dLbls>
          <c:showLegendKey val="0"/>
          <c:showVal val="0"/>
          <c:showCatName val="0"/>
          <c:showSerName val="0"/>
          <c:showPercent val="0"/>
          <c:showBubbleSize val="0"/>
        </c:dLbls>
        <c:gapWidth val="120"/>
        <c:overlap val="-2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270000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28"/>
          <c:min val="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between"/>
        <c:majorUnit val="4"/>
        <c:minorUnit val="2"/>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5264500000000003E-2"/>
          <c:y val="3.8460899999999999E-2"/>
          <c:w val="0.91265600000000002"/>
          <c:h val="0.89416399999999996"/>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Sheet1!$B$1:$L$1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Sheet1!$B$2:$L$2</c:f>
              <c:numCache>
                <c:formatCode>General</c:formatCode>
                <c:ptCount val="11"/>
              </c:numCache>
            </c:numRef>
          </c:val>
          <c:smooth val="0"/>
          <c:extLst>
            <c:ext xmlns:c16="http://schemas.microsoft.com/office/drawing/2014/chart" uri="{C3380CC4-5D6E-409C-BE32-E72D297353CC}">
              <c16:uniqueId val="{00000000-7082-4108-8620-C15144ED3DF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7"/>
          <c:min val="0"/>
        </c:scaling>
        <c:delete val="0"/>
        <c:axPos val="l"/>
        <c:majorGridlines>
          <c:spPr>
            <a:ln w="12700" cap="flat">
              <a:solidFill>
                <a:srgbClr val="5D6464"/>
              </a:solidFill>
              <a:prstDash val="sysDot"/>
              <a:miter lim="400000"/>
            </a:ln>
          </c:spPr>
        </c:majorGridlines>
        <c:numFmt formatCode="#0.0&quot; M&quot;;\-0.0&quot; M&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1"/>
        <c:minorUnit val="0.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16199999999993E-2"/>
          <c:y val="4.4596900000000002E-2"/>
          <c:w val="0.91162799999999999"/>
          <c:h val="0.87927299999999997"/>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Sheet1!$B$2:$K$2</c:f>
              <c:numCache>
                <c:formatCode>General</c:formatCode>
                <c:ptCount val="10"/>
              </c:numCache>
            </c:numRef>
          </c:val>
          <c:smooth val="0"/>
          <c:extLst>
            <c:ext xmlns:c16="http://schemas.microsoft.com/office/drawing/2014/chart" uri="{C3380CC4-5D6E-409C-BE32-E72D297353CC}">
              <c16:uniqueId val="{00000000-2845-4606-9187-612A319DD4A2}"/>
            </c:ext>
          </c:extLst>
        </c:ser>
        <c:dLbls>
          <c:showLegendKey val="0"/>
          <c:showVal val="0"/>
          <c:showCatName val="0"/>
          <c:showSerName val="0"/>
          <c:showPercent val="0"/>
          <c:showBubbleSize val="0"/>
        </c:dLbls>
        <c:marker val="1"/>
        <c:smooth val="0"/>
        <c:axId val="323740720"/>
        <c:axId val="323742288"/>
      </c:lineChart>
      <c:catAx>
        <c:axId val="323740720"/>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23742288"/>
        <c:crosses val="autoZero"/>
        <c:auto val="1"/>
        <c:lblAlgn val="ctr"/>
        <c:lblOffset val="100"/>
        <c:noMultiLvlLbl val="1"/>
      </c:catAx>
      <c:valAx>
        <c:axId val="323742288"/>
        <c:scaling>
          <c:orientation val="minMax"/>
          <c:max val="0"/>
          <c:min val="-100"/>
        </c:scaling>
        <c:delete val="0"/>
        <c:axPos val="l"/>
        <c:majorGridlines>
          <c:spPr>
            <a:ln w="12700" cap="flat">
              <a:solidFill>
                <a:srgbClr val="5D6464"/>
              </a:solidFill>
              <a:prstDash val="sysDot"/>
              <a:miter lim="400000"/>
            </a:ln>
          </c:spPr>
        </c:majorGridlines>
        <c:numFmt formatCode="General&quot;%&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23740720"/>
        <c:crosses val="min"/>
        <c:crossBetween val="midCat"/>
        <c:majorUnit val="20"/>
        <c:minorUnit val="1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400" b="1" dirty="0">
                <a:solidFill>
                  <a:schemeClr val="accent6"/>
                </a:solidFill>
              </a:rPr>
              <a:t>UUCMC GREENHOUSE GAS</a:t>
            </a:r>
            <a:r>
              <a:rPr lang="en-US" sz="4400" b="1" baseline="0" dirty="0">
                <a:solidFill>
                  <a:schemeClr val="accent6"/>
                </a:solidFill>
              </a:rPr>
              <a:t> EMISSIONS</a:t>
            </a:r>
          </a:p>
          <a:p>
            <a:pPr>
              <a:defRPr/>
            </a:pPr>
            <a:r>
              <a:rPr lang="en-US" sz="3600" b="1" baseline="0" dirty="0"/>
              <a:t>annual pounds of CO</a:t>
            </a:r>
            <a:r>
              <a:rPr lang="en-US" sz="3600" b="1" baseline="-25000" dirty="0"/>
              <a:t>2</a:t>
            </a:r>
            <a:r>
              <a:rPr lang="en-US" sz="3600" b="1" baseline="0" dirty="0"/>
              <a:t>e from gas and electric</a:t>
            </a:r>
            <a:br>
              <a:rPr lang="en-US" sz="3600" b="1" baseline="0" dirty="0"/>
            </a:br>
            <a:r>
              <a:rPr lang="en-US" sz="3600" b="1" baseline="0" dirty="0"/>
              <a:t> MINUS sequestration by 16.1 acres of forest</a:t>
            </a:r>
            <a:endParaRPr lang="en-US" sz="3600" b="1" dirty="0"/>
          </a:p>
        </c:rich>
      </c:tx>
      <c:layout>
        <c:manualLayout>
          <c:xMode val="edge"/>
          <c:yMode val="edge"/>
          <c:x val="0.24943949645310254"/>
          <c:y val="1.087160102628314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026274122953361E-2"/>
          <c:y val="0.13105750616956621"/>
          <c:w val="0.90134543152915314"/>
          <c:h val="0.77867046718284494"/>
        </c:manualLayout>
      </c:layout>
      <c:barChart>
        <c:barDir val="col"/>
        <c:grouping val="stacked"/>
        <c:varyColors val="0"/>
        <c:ser>
          <c:idx val="0"/>
          <c:order val="0"/>
          <c:tx>
            <c:strRef>
              <c:f>Sheet1!$D$42</c:f>
              <c:strCache>
                <c:ptCount val="1"/>
                <c:pt idx="0">
                  <c:v>Electric GHG</c:v>
                </c:pt>
              </c:strCache>
            </c:strRef>
          </c:tx>
          <c:spPr>
            <a:solidFill>
              <a:schemeClr val="accent1"/>
            </a:solidFill>
            <a:ln>
              <a:noFill/>
            </a:ln>
            <a:effectLst/>
          </c:spPr>
          <c:invertIfNegative val="0"/>
          <c:cat>
            <c:numRef>
              <c:f>Sheet1!$A$43:$A$63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Sheet1!$D$43:$D$63</c:f>
              <c:numCache>
                <c:formatCode>0</c:formatCode>
                <c:ptCount val="21"/>
                <c:pt idx="0">
                  <c:v>42569.527983975502</c:v>
                </c:pt>
                <c:pt idx="1">
                  <c:v>42425.697034526318</c:v>
                </c:pt>
                <c:pt idx="2">
                  <c:v>39777.75736840177</c:v>
                </c:pt>
                <c:pt idx="3">
                  <c:v>31380.714539225159</c:v>
                </c:pt>
                <c:pt idx="4">
                  <c:v>26755.714467742328</c:v>
                </c:pt>
                <c:pt idx="5">
                  <c:v>24976.627600596126</c:v>
                </c:pt>
                <c:pt idx="6">
                  <c:v>24153.919999999998</c:v>
                </c:pt>
                <c:pt idx="7">
                  <c:v>28703.52</c:v>
                </c:pt>
                <c:pt idx="8">
                  <c:v>0</c:v>
                </c:pt>
                <c:pt idx="9">
                  <c:v>21502.800000000003</c:v>
                </c:pt>
                <c:pt idx="10">
                  <c:v>20368</c:v>
                </c:pt>
                <c:pt idx="11">
                  <c:v>21762.293999999998</c:v>
                </c:pt>
                <c:pt idx="12">
                  <c:v>22038.152999999998</c:v>
                </c:pt>
                <c:pt idx="13">
                  <c:v>24005.513999999999</c:v>
                </c:pt>
                <c:pt idx="14">
                  <c:v>17285.599999999999</c:v>
                </c:pt>
                <c:pt idx="15">
                  <c:v>19279.2</c:v>
                </c:pt>
                <c:pt idx="16">
                  <c:v>19188</c:v>
                </c:pt>
                <c:pt idx="17">
                  <c:v>9236.4000000000015</c:v>
                </c:pt>
                <c:pt idx="18">
                  <c:v>19504</c:v>
                </c:pt>
                <c:pt idx="19">
                  <c:v>8607.2000000000007</c:v>
                </c:pt>
                <c:pt idx="20">
                  <c:v>3761.1419999999998</c:v>
                </c:pt>
              </c:numCache>
            </c:numRef>
          </c:val>
          <c:extLst>
            <c:ext xmlns:c16="http://schemas.microsoft.com/office/drawing/2014/chart" uri="{C3380CC4-5D6E-409C-BE32-E72D297353CC}">
              <c16:uniqueId val="{00000000-892B-4948-B78A-3BE32BA8271E}"/>
            </c:ext>
          </c:extLst>
        </c:ser>
        <c:ser>
          <c:idx val="1"/>
          <c:order val="1"/>
          <c:tx>
            <c:strRef>
              <c:f>Sheet1!$E$42</c:f>
              <c:strCache>
                <c:ptCount val="1"/>
                <c:pt idx="0">
                  <c:v>GAS GHG pounds</c:v>
                </c:pt>
              </c:strCache>
            </c:strRef>
          </c:tx>
          <c:spPr>
            <a:solidFill>
              <a:schemeClr val="accent2"/>
            </a:solidFill>
            <a:ln>
              <a:noFill/>
            </a:ln>
            <a:effectLst/>
          </c:spPr>
          <c:invertIfNegative val="0"/>
          <c:cat>
            <c:numRef>
              <c:f>Sheet1!$A$43:$A$63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Sheet1!$E$43:$E$63</c:f>
              <c:numCache>
                <c:formatCode>0</c:formatCode>
                <c:ptCount val="21"/>
                <c:pt idx="0">
                  <c:v>97504.72</c:v>
                </c:pt>
                <c:pt idx="1">
                  <c:v>71617.08</c:v>
                </c:pt>
                <c:pt idx="2">
                  <c:v>82912.599999999991</c:v>
                </c:pt>
                <c:pt idx="3">
                  <c:v>63207.64</c:v>
                </c:pt>
                <c:pt idx="4">
                  <c:v>72823.759999999995</c:v>
                </c:pt>
                <c:pt idx="5">
                  <c:v>69440.08</c:v>
                </c:pt>
                <c:pt idx="6">
                  <c:v>68793.2</c:v>
                </c:pt>
                <c:pt idx="7">
                  <c:v>68855.399999999994</c:v>
                </c:pt>
                <c:pt idx="8">
                  <c:v>48876.759999999995</c:v>
                </c:pt>
                <c:pt idx="9">
                  <c:v>59649.799999999996</c:v>
                </c:pt>
                <c:pt idx="10">
                  <c:v>68942.48</c:v>
                </c:pt>
                <c:pt idx="11">
                  <c:v>71704.160000000003</c:v>
                </c:pt>
                <c:pt idx="12">
                  <c:v>56116.84</c:v>
                </c:pt>
                <c:pt idx="13">
                  <c:v>57224</c:v>
                </c:pt>
                <c:pt idx="14">
                  <c:v>61441.159999999996</c:v>
                </c:pt>
                <c:pt idx="15">
                  <c:v>65695.64</c:v>
                </c:pt>
                <c:pt idx="16">
                  <c:v>52596.32</c:v>
                </c:pt>
                <c:pt idx="17">
                  <c:v>46873.919999999998</c:v>
                </c:pt>
                <c:pt idx="18">
                  <c:v>27044.559999999998</c:v>
                </c:pt>
                <c:pt idx="19">
                  <c:v>28077.079999999998</c:v>
                </c:pt>
                <c:pt idx="20">
                  <c:v>26683.8</c:v>
                </c:pt>
              </c:numCache>
            </c:numRef>
          </c:val>
          <c:extLst>
            <c:ext xmlns:c16="http://schemas.microsoft.com/office/drawing/2014/chart" uri="{C3380CC4-5D6E-409C-BE32-E72D297353CC}">
              <c16:uniqueId val="{00000001-892B-4948-B78A-3BE32BA8271E}"/>
            </c:ext>
          </c:extLst>
        </c:ser>
        <c:ser>
          <c:idx val="2"/>
          <c:order val="2"/>
          <c:tx>
            <c:strRef>
              <c:f>Sheet1!$F$42</c:f>
              <c:strCache>
                <c:ptCount val="1"/>
                <c:pt idx="0">
                  <c:v>16.1 ACRES FOREST</c:v>
                </c:pt>
              </c:strCache>
            </c:strRef>
          </c:tx>
          <c:spPr>
            <a:solidFill>
              <a:schemeClr val="accent6">
                <a:lumMod val="40000"/>
                <a:lumOff val="60000"/>
              </a:schemeClr>
            </a:solidFill>
            <a:ln>
              <a:noFill/>
            </a:ln>
            <a:effectLst/>
          </c:spPr>
          <c:invertIfNegative val="0"/>
          <c:cat>
            <c:numRef>
              <c:f>Sheet1!$A$43:$A$63</c:f>
              <c:numCache>
                <c:formatCode>General</c:formatCode>
                <c:ptCount val="21"/>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numCache>
            </c:numRef>
          </c:cat>
          <c:val>
            <c:numRef>
              <c:f>Sheet1!$F$43:$F$63</c:f>
              <c:numCache>
                <c:formatCode>General</c:formatCode>
                <c:ptCount val="21"/>
                <c:pt idx="0">
                  <c:v>-35000</c:v>
                </c:pt>
                <c:pt idx="1">
                  <c:v>-35000</c:v>
                </c:pt>
                <c:pt idx="2">
                  <c:v>-35000</c:v>
                </c:pt>
                <c:pt idx="3">
                  <c:v>-35000</c:v>
                </c:pt>
                <c:pt idx="4">
                  <c:v>-35000</c:v>
                </c:pt>
                <c:pt idx="5">
                  <c:v>-35000</c:v>
                </c:pt>
                <c:pt idx="6">
                  <c:v>-35000</c:v>
                </c:pt>
                <c:pt idx="7">
                  <c:v>-35000</c:v>
                </c:pt>
                <c:pt idx="8">
                  <c:v>-35000</c:v>
                </c:pt>
                <c:pt idx="9">
                  <c:v>-35000</c:v>
                </c:pt>
                <c:pt idx="10">
                  <c:v>-35000</c:v>
                </c:pt>
                <c:pt idx="11">
                  <c:v>-35000</c:v>
                </c:pt>
                <c:pt idx="12">
                  <c:v>-35000</c:v>
                </c:pt>
                <c:pt idx="13">
                  <c:v>-35000</c:v>
                </c:pt>
                <c:pt idx="14">
                  <c:v>-35000</c:v>
                </c:pt>
                <c:pt idx="15">
                  <c:v>-35000</c:v>
                </c:pt>
                <c:pt idx="16">
                  <c:v>-35000</c:v>
                </c:pt>
                <c:pt idx="17">
                  <c:v>-35000</c:v>
                </c:pt>
                <c:pt idx="18">
                  <c:v>-35000</c:v>
                </c:pt>
                <c:pt idx="19">
                  <c:v>-35000</c:v>
                </c:pt>
                <c:pt idx="20">
                  <c:v>-35000</c:v>
                </c:pt>
              </c:numCache>
            </c:numRef>
          </c:val>
          <c:extLst>
            <c:ext xmlns:c16="http://schemas.microsoft.com/office/drawing/2014/chart" uri="{C3380CC4-5D6E-409C-BE32-E72D297353CC}">
              <c16:uniqueId val="{00000002-892B-4948-B78A-3BE32BA8271E}"/>
            </c:ext>
          </c:extLst>
        </c:ser>
        <c:dLbls>
          <c:showLegendKey val="0"/>
          <c:showVal val="0"/>
          <c:showCatName val="0"/>
          <c:showSerName val="0"/>
          <c:showPercent val="0"/>
          <c:showBubbleSize val="0"/>
        </c:dLbls>
        <c:gapWidth val="150"/>
        <c:overlap val="100"/>
        <c:axId val="604413312"/>
        <c:axId val="604403800"/>
      </c:barChart>
      <c:dateAx>
        <c:axId val="60441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04403800"/>
        <c:crosses val="autoZero"/>
        <c:auto val="0"/>
        <c:lblOffset val="100"/>
        <c:baseTimeUnit val="days"/>
      </c:dateAx>
      <c:valAx>
        <c:axId val="604403800"/>
        <c:scaling>
          <c:orientation val="minMax"/>
          <c:max val="15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04413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0.22744</cdr:x>
      <cdr:y>0.17622</cdr:y>
    </cdr:from>
    <cdr:to>
      <cdr:x>0.26255</cdr:x>
      <cdr:y>0.34359</cdr:y>
    </cdr:to>
    <cdr:sp macro="" textlink="">
      <cdr:nvSpPr>
        <cdr:cNvPr id="3" name="TextBox 3">
          <a:extLst xmlns:a="http://schemas.openxmlformats.org/drawingml/2006/main">
            <a:ext uri="{FF2B5EF4-FFF2-40B4-BE49-F238E27FC236}">
              <a16:creationId xmlns:a16="http://schemas.microsoft.com/office/drawing/2014/main" id="{08E70ABE-02F1-915E-9FF6-50A78A4EBD20}"/>
            </a:ext>
          </a:extLst>
        </cdr:cNvPr>
        <cdr:cNvSpPr txBox="1"/>
      </cdr:nvSpPr>
      <cdr:spPr>
        <a:xfrm xmlns:a="http://schemas.openxmlformats.org/drawingml/2006/main" rot="16200000">
          <a:off x="2983233" y="1811605"/>
          <a:ext cx="1335068" cy="52322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installed small</a:t>
          </a:r>
        </a:p>
        <a:p xmlns:a="http://schemas.openxmlformats.org/drawingml/2006/main">
          <a:r>
            <a:rPr lang="en-US" sz="1400" b="1" dirty="0"/>
            <a:t> solar 9/2006</a:t>
          </a:r>
        </a:p>
      </cdr:txBody>
    </cdr:sp>
  </cdr:relSizeAnchor>
  <cdr:relSizeAnchor xmlns:cdr="http://schemas.openxmlformats.org/drawingml/2006/chartDrawing">
    <cdr:from>
      <cdr:x>0.87402</cdr:x>
      <cdr:y>0.1229</cdr:y>
    </cdr:from>
    <cdr:to>
      <cdr:x>0.90914</cdr:x>
      <cdr:y>0.51077</cdr:y>
    </cdr:to>
    <cdr:sp macro="" textlink="">
      <cdr:nvSpPr>
        <cdr:cNvPr id="4" name="TextBox 3">
          <a:extLst xmlns:a="http://schemas.openxmlformats.org/drawingml/2006/main">
            <a:ext uri="{FF2B5EF4-FFF2-40B4-BE49-F238E27FC236}">
              <a16:creationId xmlns:a16="http://schemas.microsoft.com/office/drawing/2014/main" id="{0A7118C2-9C31-638F-B43E-783A3AFF3CDA}"/>
            </a:ext>
          </a:extLst>
        </cdr:cNvPr>
        <cdr:cNvSpPr txBox="1"/>
      </cdr:nvSpPr>
      <cdr:spPr>
        <a:xfrm xmlns:a="http://schemas.openxmlformats.org/drawingml/2006/main" rot="16200000">
          <a:off x="11738760" y="2265703"/>
          <a:ext cx="3093941" cy="52322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Removed small solar</a:t>
          </a:r>
          <a:r>
            <a:rPr lang="en-US" sz="1400" b="1" baseline="0" dirty="0"/>
            <a:t> 6/28/2021</a:t>
          </a:r>
          <a:endParaRPr lang="en-US" sz="1400" b="1" dirty="0"/>
        </a:p>
        <a:p xmlns:a="http://schemas.openxmlformats.org/drawingml/2006/main">
          <a:r>
            <a:rPr lang="en-US" sz="1400" b="1" dirty="0"/>
            <a:t>Installed 6 </a:t>
          </a:r>
          <a:r>
            <a:rPr lang="en-US" sz="1400" b="1" dirty="0" err="1"/>
            <a:t>heatpumps</a:t>
          </a:r>
          <a:r>
            <a:rPr lang="en-US" sz="1400" b="1" dirty="0"/>
            <a:t> 5/12/l2021</a:t>
          </a:r>
        </a:p>
      </cdr:txBody>
    </cdr:sp>
  </cdr:relSizeAnchor>
  <cdr:relSizeAnchor xmlns:cdr="http://schemas.openxmlformats.org/drawingml/2006/chartDrawing">
    <cdr:from>
      <cdr:x>0.92528</cdr:x>
      <cdr:y>0.23606</cdr:y>
    </cdr:from>
    <cdr:to>
      <cdr:x>0.94593</cdr:x>
      <cdr:y>0.55506</cdr:y>
    </cdr:to>
    <cdr:sp macro="" textlink="">
      <cdr:nvSpPr>
        <cdr:cNvPr id="6" name="TextBox 3">
          <a:extLst xmlns:a="http://schemas.openxmlformats.org/drawingml/2006/main">
            <a:ext uri="{FF2B5EF4-FFF2-40B4-BE49-F238E27FC236}">
              <a16:creationId xmlns:a16="http://schemas.microsoft.com/office/drawing/2014/main" id="{0A7118C2-9C31-638F-B43E-783A3AFF3CDA}"/>
            </a:ext>
          </a:extLst>
        </cdr:cNvPr>
        <cdr:cNvSpPr txBox="1"/>
      </cdr:nvSpPr>
      <cdr:spPr>
        <a:xfrm xmlns:a="http://schemas.openxmlformats.org/drawingml/2006/main" rot="16200000">
          <a:off x="12669471" y="3001393"/>
          <a:ext cx="2544582"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4/2022</a:t>
          </a:r>
          <a:r>
            <a:rPr lang="en-US" sz="1100" b="1" dirty="0"/>
            <a:t> </a:t>
          </a:r>
          <a:r>
            <a:rPr lang="en-US" sz="1400" b="1" dirty="0"/>
            <a:t>installed large solar</a:t>
          </a:r>
          <a:endParaRPr lang="en-US" sz="1100" b="1" dirty="0"/>
        </a:p>
      </cdr:txBody>
    </cdr:sp>
  </cdr:relSizeAnchor>
  <cdr:relSizeAnchor xmlns:cdr="http://schemas.openxmlformats.org/drawingml/2006/chartDrawing">
    <cdr:from>
      <cdr:x>0.96308</cdr:x>
      <cdr:y>0.44154</cdr:y>
    </cdr:from>
    <cdr:to>
      <cdr:x>0.98374</cdr:x>
      <cdr:y>0.58474</cdr:y>
    </cdr:to>
    <cdr:sp macro="" textlink="">
      <cdr:nvSpPr>
        <cdr:cNvPr id="7" name="TextBox 3">
          <a:extLst xmlns:a="http://schemas.openxmlformats.org/drawingml/2006/main">
            <a:ext uri="{FF2B5EF4-FFF2-40B4-BE49-F238E27FC236}">
              <a16:creationId xmlns:a16="http://schemas.microsoft.com/office/drawing/2014/main" id="{0A7118C2-9C31-638F-B43E-783A3AFF3CDA}"/>
            </a:ext>
          </a:extLst>
        </cdr:cNvPr>
        <cdr:cNvSpPr txBox="1"/>
      </cdr:nvSpPr>
      <cdr:spPr>
        <a:xfrm xmlns:a="http://schemas.openxmlformats.org/drawingml/2006/main" rot="16200000">
          <a:off x="13933972" y="3939298"/>
          <a:ext cx="1142270" cy="30777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Estimated</a:t>
          </a:r>
        </a:p>
      </cdr:txBody>
    </cdr:sp>
  </cdr:relSizeAnchor>
  <cdr:relSizeAnchor xmlns:cdr="http://schemas.openxmlformats.org/drawingml/2006/chartDrawing">
    <cdr:from>
      <cdr:x>0.44281</cdr:x>
      <cdr:y>0.1969</cdr:y>
    </cdr:from>
    <cdr:to>
      <cdr:x>0.47792</cdr:x>
      <cdr:y>0.51775</cdr:y>
    </cdr:to>
    <cdr:sp macro="" textlink="">
      <cdr:nvSpPr>
        <cdr:cNvPr id="8" name="TextBox 3">
          <a:extLst xmlns:a="http://schemas.openxmlformats.org/drawingml/2006/main">
            <a:ext uri="{FF2B5EF4-FFF2-40B4-BE49-F238E27FC236}">
              <a16:creationId xmlns:a16="http://schemas.microsoft.com/office/drawing/2014/main" id="{0A7118C2-9C31-638F-B43E-783A3AFF3CDA}"/>
            </a:ext>
          </a:extLst>
        </cdr:cNvPr>
        <cdr:cNvSpPr txBox="1"/>
      </cdr:nvSpPr>
      <cdr:spPr>
        <a:xfrm xmlns:a="http://schemas.openxmlformats.org/drawingml/2006/main" rot="16200000">
          <a:off x="5580382" y="2588681"/>
          <a:ext cx="2559339" cy="52322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subscribed to electricity </a:t>
          </a:r>
        </a:p>
        <a:p xmlns:a="http://schemas.openxmlformats.org/drawingml/2006/main">
          <a:r>
            <a:rPr lang="en-US" sz="1400" b="1" dirty="0"/>
            <a:t>from wind</a:t>
          </a:r>
        </a:p>
      </cdr:txBody>
    </cdr:sp>
  </cdr:relSizeAnchor>
  <cdr:relSizeAnchor xmlns:cdr="http://schemas.openxmlformats.org/drawingml/2006/chartDrawing">
    <cdr:from>
      <cdr:x>0.11317</cdr:x>
      <cdr:y>0.86951</cdr:y>
    </cdr:from>
    <cdr:to>
      <cdr:x>0.9956</cdr:x>
      <cdr:y>1</cdr:y>
    </cdr:to>
    <cdr:sp macro="" textlink="">
      <cdr:nvSpPr>
        <cdr:cNvPr id="2" name="TextBox 1">
          <a:extLst xmlns:a="http://schemas.openxmlformats.org/drawingml/2006/main">
            <a:ext uri="{FF2B5EF4-FFF2-40B4-BE49-F238E27FC236}">
              <a16:creationId xmlns:a16="http://schemas.microsoft.com/office/drawing/2014/main" id="{6E619D5C-F0C7-1444-153B-5A46C34E3FD0}"/>
            </a:ext>
          </a:extLst>
        </cdr:cNvPr>
        <cdr:cNvSpPr txBox="1"/>
      </cdr:nvSpPr>
      <cdr:spPr>
        <a:xfrm xmlns:a="http://schemas.openxmlformats.org/drawingml/2006/main">
          <a:off x="815975" y="6092825"/>
          <a:ext cx="63627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0.1026</cdr:x>
      <cdr:y>0.86951</cdr:y>
    </cdr:from>
    <cdr:to>
      <cdr:x>0.98107</cdr:x>
      <cdr:y>1</cdr:y>
    </cdr:to>
    <cdr:sp macro="" textlink="">
      <cdr:nvSpPr>
        <cdr:cNvPr id="5" name="TextBox 4">
          <a:extLst xmlns:a="http://schemas.openxmlformats.org/drawingml/2006/main">
            <a:ext uri="{FF2B5EF4-FFF2-40B4-BE49-F238E27FC236}">
              <a16:creationId xmlns:a16="http://schemas.microsoft.com/office/drawing/2014/main" id="{D63E74D8-BABD-9B83-4B8E-B0B31EB25D7C}"/>
            </a:ext>
          </a:extLst>
        </cdr:cNvPr>
        <cdr:cNvSpPr txBox="1"/>
      </cdr:nvSpPr>
      <cdr:spPr>
        <a:xfrm xmlns:a="http://schemas.openxmlformats.org/drawingml/2006/main">
          <a:off x="739774" y="6092825"/>
          <a:ext cx="6334125"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effectLst/>
            <a:latin typeface="+mn-lt"/>
            <a:ea typeface="+mn-ea"/>
            <a:cs typeface="+mn-cs"/>
          </a:endParaRPr>
        </a:p>
      </cdr:txBody>
    </cdr:sp>
  </cdr:relSizeAnchor>
  <cdr:relSizeAnchor xmlns:cdr="http://schemas.openxmlformats.org/drawingml/2006/chartDrawing">
    <cdr:from>
      <cdr:x>0.08668</cdr:x>
      <cdr:y>0.86986</cdr:y>
    </cdr:from>
    <cdr:to>
      <cdr:x>1</cdr:x>
      <cdr:y>1</cdr:y>
    </cdr:to>
    <cdr:sp macro="" textlink="">
      <cdr:nvSpPr>
        <cdr:cNvPr id="10" name="TextBox 9">
          <a:extLst xmlns:a="http://schemas.openxmlformats.org/drawingml/2006/main">
            <a:ext uri="{FF2B5EF4-FFF2-40B4-BE49-F238E27FC236}">
              <a16:creationId xmlns:a16="http://schemas.microsoft.com/office/drawing/2014/main" id="{D29F934B-34DA-EF40-8C0D-3E78078F81B2}"/>
            </a:ext>
          </a:extLst>
        </cdr:cNvPr>
        <cdr:cNvSpPr txBox="1"/>
      </cdr:nvSpPr>
      <cdr:spPr>
        <a:xfrm xmlns:a="http://schemas.openxmlformats.org/drawingml/2006/main">
          <a:off x="787130" y="6076054"/>
          <a:ext cx="8293744" cy="909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50" b="1"/>
            <a:t>NOTES: 2019 is actual full year data, Jan-Dec, 2019</a:t>
          </a:r>
        </a:p>
        <a:p xmlns:a="http://schemas.openxmlformats.org/drawingml/2006/main">
          <a:r>
            <a:rPr lang="en-US" sz="1050" b="1"/>
            <a:t>    2022 is actual 12 month</a:t>
          </a:r>
          <a:r>
            <a:rPr lang="en-US" sz="1050" b="1" baseline="0"/>
            <a:t> (1 year)</a:t>
          </a:r>
          <a:r>
            <a:rPr lang="en-US" sz="1050" b="1"/>
            <a:t> data, Dec, 2021 through Nov, 2022.  Solar began full operation 4/1/2022</a:t>
          </a:r>
          <a:r>
            <a:rPr lang="en-US" sz="1050" b="1" baseline="0"/>
            <a:t> (partial output previous 3 months)</a:t>
          </a:r>
          <a:r>
            <a:rPr lang="en-US" sz="1050" b="1"/>
            <a:t> </a:t>
          </a:r>
          <a:endParaRPr lang="en-US" sz="1050" b="1" baseline="0"/>
        </a:p>
        <a:p xmlns:a="http://schemas.openxmlformats.org/drawingml/2006/main">
          <a:r>
            <a:rPr lang="en-US" sz="1050" b="1" baseline="0"/>
            <a:t>     2023 data is best estimate, with a full year of solar production </a:t>
          </a:r>
          <a:endParaRPr lang="en-US" sz="1050" b="1"/>
        </a:p>
      </cdr:txBody>
    </cdr:sp>
  </cdr:relSizeAnchor>
  <cdr:relSizeAnchor xmlns:cdr="http://schemas.openxmlformats.org/drawingml/2006/chartDrawing">
    <cdr:from>
      <cdr:x>0.09822</cdr:x>
      <cdr:y>0.86986</cdr:y>
    </cdr:from>
    <cdr:to>
      <cdr:x>0.94338</cdr:x>
      <cdr:y>1</cdr:y>
    </cdr:to>
    <cdr:sp macro="" textlink="">
      <cdr:nvSpPr>
        <cdr:cNvPr id="12" name="TextBox 11">
          <a:extLst xmlns:a="http://schemas.openxmlformats.org/drawingml/2006/main">
            <a:ext uri="{FF2B5EF4-FFF2-40B4-BE49-F238E27FC236}">
              <a16:creationId xmlns:a16="http://schemas.microsoft.com/office/drawing/2014/main" id="{5AA7A51A-2786-7605-A5BA-802DB3D11218}"/>
            </a:ext>
          </a:extLst>
        </cdr:cNvPr>
        <cdr:cNvSpPr txBox="1"/>
      </cdr:nvSpPr>
      <cdr:spPr>
        <a:xfrm xmlns:a="http://schemas.openxmlformats.org/drawingml/2006/main">
          <a:off x="892176" y="6111875"/>
          <a:ext cx="767715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0.78681</cdr:x>
      <cdr:y>0.9423</cdr:y>
    </cdr:from>
    <cdr:to>
      <cdr:x>1</cdr:x>
      <cdr:y>0.97771</cdr:y>
    </cdr:to>
    <cdr:sp macro="" textlink="">
      <cdr:nvSpPr>
        <cdr:cNvPr id="11" name="TextBox 3">
          <a:extLst xmlns:a="http://schemas.openxmlformats.org/drawingml/2006/main">
            <a:ext uri="{FF2B5EF4-FFF2-40B4-BE49-F238E27FC236}">
              <a16:creationId xmlns:a16="http://schemas.microsoft.com/office/drawing/2014/main" id="{4D37705F-655D-74FB-5697-F78503B67C1B}"/>
            </a:ext>
          </a:extLst>
        </cdr:cNvPr>
        <cdr:cNvSpPr txBox="1"/>
      </cdr:nvSpPr>
      <cdr:spPr>
        <a:xfrm xmlns:a="http://schemas.openxmlformats.org/drawingml/2006/main">
          <a:off x="7147091" y="6620837"/>
          <a:ext cx="1936584" cy="24885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b="1"/>
            <a:t>UUCMC GHG-v3       12/15/2022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2362200" y="514350"/>
            <a:ext cx="4572000" cy="2571750"/>
          </a:xfrm>
          <a:prstGeom prst="rect">
            <a:avLst/>
          </a:prstGeom>
        </p:spPr>
        <p:txBody>
          <a:bodyPr lIns="92830" tIns="46415" rIns="92830" bIns="46415"/>
          <a:lstStyle/>
          <a:p>
            <a:endParaRPr/>
          </a:p>
        </p:txBody>
      </p:sp>
      <p:sp>
        <p:nvSpPr>
          <p:cNvPr id="241" name="Shape 241"/>
          <p:cNvSpPr>
            <a:spLocks noGrp="1"/>
          </p:cNvSpPr>
          <p:nvPr>
            <p:ph type="body" sz="quarter" idx="1"/>
          </p:nvPr>
        </p:nvSpPr>
        <p:spPr>
          <a:xfrm>
            <a:off x="1239521" y="3257550"/>
            <a:ext cx="6817360" cy="3086100"/>
          </a:xfrm>
          <a:prstGeom prst="rect">
            <a:avLst/>
          </a:prstGeom>
        </p:spPr>
        <p:txBody>
          <a:bodyPr lIns="92830" tIns="46415" rIns="92830" bIns="46415"/>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4506913" y="393700"/>
            <a:ext cx="3505200" cy="1971675"/>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sz="1200" dirty="0"/>
              <a:t>J:\s\Documents\BE\2022-11-6-Trinity-Episcopal\2022-11-06-Moorestown-Slides.pptx</a:t>
            </a:r>
          </a:p>
          <a:p>
            <a:pPr>
              <a:defRPr b="1"/>
            </a:pPr>
            <a:endParaRPr lang="en-US" sz="1200" dirty="0"/>
          </a:p>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204620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 name="Shape 6236"/>
          <p:cNvSpPr>
            <a:spLocks noGrp="1" noRot="1" noChangeAspect="1"/>
          </p:cNvSpPr>
          <p:nvPr>
            <p:ph type="sldImg"/>
          </p:nvPr>
        </p:nvSpPr>
        <p:spPr>
          <a:xfrm>
            <a:off x="2362200" y="514350"/>
            <a:ext cx="4572000" cy="2571750"/>
          </a:xfrm>
          <a:prstGeom prst="rect">
            <a:avLst/>
          </a:prstGeom>
        </p:spPr>
        <p:txBody>
          <a:bodyPr/>
          <a:lstStyle/>
          <a:p>
            <a:endParaRPr/>
          </a:p>
        </p:txBody>
      </p:sp>
      <p:sp>
        <p:nvSpPr>
          <p:cNvPr id="6237" name="Shape 6237"/>
          <p:cNvSpPr>
            <a:spLocks noGrp="1"/>
          </p:cNvSpPr>
          <p:nvPr>
            <p:ph type="body" sz="quarter" idx="1"/>
          </p:nvPr>
        </p:nvSpPr>
        <p:spPr>
          <a:prstGeom prst="rect">
            <a:avLst/>
          </a:prstGeom>
        </p:spPr>
        <p:txBody>
          <a:bodyPr/>
          <a:lstStyle/>
          <a:p>
            <a:pPr>
              <a:defRPr b="1"/>
            </a:pPr>
            <a:r>
              <a:rPr lang="en-US" dirty="0"/>
              <a:t>ID #3089.F - Can be used in noncommercial online and TV broadcasts of your presentation, but not modified.</a:t>
            </a:r>
          </a:p>
          <a:p>
            <a:pPr>
              <a:defRPr sz="1400"/>
            </a:pPr>
            <a:endParaRPr lang="en-US" dirty="0"/>
          </a:p>
          <a:p>
            <a:pPr>
              <a:defRPr sz="1400"/>
            </a:pPr>
            <a:r>
              <a:rPr lang="en-US" dirty="0"/>
              <a:t>…</a:t>
            </a:r>
          </a:p>
          <a:p>
            <a:pPr>
              <a:defRPr sz="1400"/>
            </a:pPr>
            <a:endParaRPr lang="en-US" dirty="0"/>
          </a:p>
          <a:p>
            <a:pPr>
              <a:defRPr sz="1200"/>
            </a:pPr>
            <a:r>
              <a:rPr lang="en-US" b="1" dirty="0"/>
              <a:t>DESCRIPTION</a:t>
            </a:r>
            <a:r>
              <a:rPr lang="en-US" dirty="0"/>
              <a:t>: Graph showing the growth of global wind energy capacity in megawatts, 1980 - 2019</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With demand for electricity growing and the climate crisis deepening, the world needs a viable, cost-competitive replacement for dirty fossil fuels. Wind energy can be an excellent alternative, powering our lives without destroying our planet.</a:t>
            </a:r>
          </a:p>
          <a:p>
            <a:pPr marL="150418" indent="-150418">
              <a:buSzPct val="75000"/>
              <a:buChar char="•"/>
              <a:defRPr sz="1200"/>
            </a:pPr>
            <a:r>
              <a:rPr lang="en-US" dirty="0"/>
              <a:t>Wind energy has the potential to supply the world’s electricity needs 40 times over.[1*] </a:t>
            </a:r>
          </a:p>
          <a:p>
            <a:pPr marL="150418" indent="-150418">
              <a:buSzPct val="75000"/>
              <a:buChar char="•"/>
              <a:defRPr sz="1200"/>
            </a:pPr>
            <a:r>
              <a:rPr lang="en-US" dirty="0"/>
              <a:t>Global wind capacity reached almost 650 GW in 2019[2*]. Wind capacity is expected to quadruple by 2040, relative to 2017 , with $3.3 trillion in investments.[3*]</a:t>
            </a:r>
          </a:p>
          <a:p>
            <a:pPr marL="150418" indent="-150418">
              <a:buSzPct val="75000"/>
              <a:buChar char="•"/>
              <a:defRPr sz="1200"/>
            </a:pPr>
            <a:r>
              <a:rPr lang="en-US" dirty="0"/>
              <a:t>Wind and solar are the cheapest sources of electricity generation for people across more than two-thirds of the world as of 2019.[4*]</a:t>
            </a:r>
          </a:p>
          <a:p>
            <a:pPr marL="150418" indent="-150418">
              <a:buSzPct val="75000"/>
              <a:buChar char="•"/>
              <a:defRPr sz="1200"/>
            </a:pPr>
            <a:r>
              <a:rPr lang="en-US" dirty="0"/>
              <a:t>In 2000, the International Energy Agency projected global wind capacity would only reach 30 GW by 2010. Instead in 2010, it reached 200 GW, overshooting projections by over 660 percent.[5*]</a:t>
            </a:r>
          </a:p>
          <a:p>
            <a:pPr>
              <a:defRPr sz="1200"/>
            </a:pPr>
            <a:endParaRPr lang="en-US" b="1" dirty="0"/>
          </a:p>
          <a:p>
            <a:pPr>
              <a:defRPr sz="1200"/>
            </a:pPr>
            <a:r>
              <a:rPr lang="en-US" b="1" dirty="0"/>
              <a:t>Global offshore wind markets are surging, and turbines are growing more powerful.</a:t>
            </a:r>
          </a:p>
          <a:p>
            <a:pPr marL="150418" indent="-150418">
              <a:buSzPct val="75000"/>
              <a:buChar char="•"/>
              <a:defRPr sz="1200"/>
            </a:pPr>
            <a:r>
              <a:rPr lang="en-US" dirty="0"/>
              <a:t>Global offshore wind is expected to grow dramatically, with projections showing the potential for up to a 15-fold increase in capacity and around $1 trillion of cumulative investment by 2040.[6*]</a:t>
            </a:r>
          </a:p>
          <a:p>
            <a:pPr marL="150418" indent="-150418">
              <a:buSzPct val="75000"/>
              <a:buChar char="•"/>
              <a:defRPr sz="1200"/>
            </a:pPr>
            <a:r>
              <a:rPr lang="en-US" dirty="0"/>
              <a:t>Offshore turbines are experiencing an arms race, with individual turbines getting larger. One rotation of a Vestas 8.8 MW wind turbine is enough to power the average home in the United Kingdom for an entire day and next generation turbines are expected to be even larger at 12–15 MW.[7*]</a:t>
            </a:r>
          </a:p>
          <a:p>
            <a:pPr>
              <a:defRPr sz="1200"/>
            </a:pPr>
            <a:endParaRPr lang="en-US" b="1" dirty="0"/>
          </a:p>
          <a:p>
            <a:pPr>
              <a:defRPr sz="1200"/>
            </a:pPr>
            <a:r>
              <a:rPr lang="en-US" b="1" dirty="0"/>
              <a:t>Expanding wind energy will help bring abundant and affordable clean energy and good jobs to people across the globe for years to come.</a:t>
            </a:r>
          </a:p>
          <a:p>
            <a:pPr marL="150418" indent="-150418">
              <a:buSzPct val="75000"/>
              <a:buChar char="•"/>
              <a:defRPr sz="1200"/>
            </a:pPr>
            <a:r>
              <a:rPr lang="en-US" dirty="0"/>
              <a:t>Employment in wind power, primarily onshore projects, supports 1.2 million jobs around the world. China is the largest employer (44 percent of total jobs). In the US, wind employment grew 8 percent in 2018. Now, wind employs 114,000 Americans in total.[8*]</a:t>
            </a:r>
          </a:p>
          <a:p>
            <a:pPr marL="150418" indent="-150418">
              <a:buSzPct val="75000"/>
              <a:buChar char="•"/>
              <a:defRPr sz="1200"/>
            </a:pPr>
            <a:r>
              <a:rPr lang="en-US" dirty="0"/>
              <a:t>Global employment in the industry is expected to grow significantly from 1.16 million jobs in 2018 to over 3.7 million jobs in 2030 and more than 6 million in 2050.[9*]</a:t>
            </a:r>
          </a:p>
          <a:p>
            <a:pPr marL="150418" indent="-150418">
              <a:buSzPct val="75000"/>
              <a:buChar char="•"/>
              <a:defRPr sz="1200"/>
            </a:pPr>
            <a:r>
              <a:rPr lang="en-US" dirty="0"/>
              <a:t>The US wind industry hires veterans at a rate 67 percent higher than the national average. The industry also supports 24,000 manufacturing jobs at over 500 US factories.[10*]</a:t>
            </a:r>
          </a:p>
          <a:p>
            <a:pPr marL="150418" indent="-150418">
              <a:buSzPct val="75000"/>
              <a:buChar char="•"/>
              <a:defRPr sz="1200"/>
            </a:pPr>
            <a:r>
              <a:rPr lang="en-US" dirty="0"/>
              <a:t>Renewable energy also leads the field in equitable hiring, with women making up about 32 percent of the renewable workforce, compared to 22 percent in the energy sector overall.[11*]</a:t>
            </a:r>
          </a:p>
          <a:p>
            <a:pPr>
              <a:defRPr sz="1200"/>
            </a:pPr>
            <a:endParaRPr lang="en-US" b="1" dirty="0"/>
          </a:p>
          <a:p>
            <a:pPr>
              <a:defRPr sz="1200"/>
            </a:pPr>
            <a:r>
              <a:rPr lang="en-US" b="1" dirty="0"/>
              <a:t>Wind energy is a staple in the US and provides much-needed tax revenue to rural communities.</a:t>
            </a:r>
          </a:p>
          <a:p>
            <a:pPr marL="150418" indent="-150418">
              <a:buSzPct val="75000"/>
              <a:buChar char="•"/>
              <a:defRPr sz="1200"/>
            </a:pPr>
            <a:r>
              <a:rPr lang="en-US" dirty="0"/>
              <a:t>In 2019, the US added 9,143 MW of new wind capacity, enough to power over 3 million homes, and the wind industry had the third-strongest year on record.[12*]</a:t>
            </a:r>
          </a:p>
          <a:p>
            <a:pPr marL="150418" indent="-150418">
              <a:buSzPct val="75000"/>
              <a:buChar char="•"/>
              <a:defRPr sz="1200"/>
            </a:pPr>
            <a:r>
              <a:rPr lang="en-US" dirty="0"/>
              <a:t>Wind energy is taking off in the US, with another 44,000 MW of capacity under construction or in advanced development, representing over $62 billion in investment.[12*]</a:t>
            </a:r>
          </a:p>
          <a:p>
            <a:pPr>
              <a:defRPr sz="1200"/>
            </a:pPr>
            <a:endParaRPr lang="en-US" b="1" dirty="0"/>
          </a:p>
          <a:p>
            <a:pPr>
              <a:defRPr sz="1200"/>
            </a:pPr>
            <a:r>
              <a:rPr lang="en-US" b="1" dirty="0"/>
              <a:t>REFERENCES</a:t>
            </a:r>
            <a:r>
              <a:rPr lang="en-US" dirty="0"/>
              <a:t>:</a:t>
            </a:r>
          </a:p>
          <a:p>
            <a:pPr>
              <a:defRPr sz="1200"/>
            </a:pPr>
            <a:r>
              <a:rPr lang="en-US" dirty="0"/>
              <a:t>[1*] Xi Lua, Michael B. McElroy, and </a:t>
            </a:r>
            <a:r>
              <a:rPr lang="en-US" dirty="0" err="1"/>
              <a:t>Juha</a:t>
            </a:r>
            <a:r>
              <a:rPr lang="en-US" dirty="0"/>
              <a:t> </a:t>
            </a:r>
            <a:r>
              <a:rPr lang="en-US" dirty="0" err="1"/>
              <a:t>Kiviluoma</a:t>
            </a:r>
            <a:r>
              <a:rPr lang="en-US" dirty="0"/>
              <a:t>, “Global Potential for Wind-Generated Electricity,” Proceedings of the National Academy of Sciences of the United States of America 106, No. 27 (July 7, 2009): 10933-10938. http://www.pnas.org/content/106/27/10933.full.pdf</a:t>
            </a:r>
          </a:p>
          <a:p>
            <a:pPr>
              <a:defRPr sz="1200"/>
            </a:pPr>
            <a:r>
              <a:rPr lang="en-US" dirty="0"/>
              <a:t>[2*] World Wind Energy Association, “World wind capacity at 650,8 GW, Corona crisis will slow down markets in 2020, renewables to be core of economic stimulus </a:t>
            </a:r>
            <a:r>
              <a:rPr lang="en-US" dirty="0" err="1"/>
              <a:t>programmes</a:t>
            </a:r>
            <a:r>
              <a:rPr lang="en-US" dirty="0"/>
              <a:t>,” April 16, 2020. https://wwindea.org/blog/2020/04/16/world-wind-capacity-at-650-gw/</a:t>
            </a:r>
          </a:p>
          <a:p>
            <a:pPr>
              <a:defRPr sz="1200"/>
            </a:pPr>
            <a:r>
              <a:rPr lang="en-US" dirty="0"/>
              <a:t>[3*] Bloomberg New Energy Finance, “Global wind and solar costs to fall even faster, while coal fades even in China and India,” June 15, 2017. https://about.bnef.com/blog/global-wind-solar-costs-fall-even-faster-coal-fades-even-china-india/</a:t>
            </a:r>
          </a:p>
          <a:p>
            <a:pPr>
              <a:defRPr sz="1200"/>
            </a:pPr>
            <a:r>
              <a:rPr lang="en-US" dirty="0"/>
              <a:t>[4*] Bloomberg New Energy Finance, “New Energy Outlook 2019,” (2019). https://bnef.turtl.co/story/neo2019?teaser=true</a:t>
            </a:r>
          </a:p>
          <a:p>
            <a:pPr>
              <a:defRPr sz="1200"/>
            </a:pPr>
            <a:r>
              <a:rPr lang="en-US" dirty="0"/>
              <a:t>[5*] David Roberts, “Why do ‘experts’ always lowball clean energy projections?," Grist, July 9, 2012. http://grist.org/renewable-energy/experts-in-2000-lowballed-the-crap-out-of-renewable-energy-growth/</a:t>
            </a:r>
          </a:p>
          <a:p>
            <a:pPr>
              <a:defRPr sz="1200"/>
            </a:pPr>
            <a:r>
              <a:rPr lang="en-US" dirty="0"/>
              <a:t>[6*] International Renewable Energy Agency, “Offshore wind to become a $1 trillion industry,” October 25, 2019. https://www.iea.org/news/offshore-wind-to-become-a-1-trillion-industry</a:t>
            </a:r>
          </a:p>
          <a:p>
            <a:pPr>
              <a:defRPr sz="1200"/>
            </a:pPr>
            <a:r>
              <a:rPr lang="en-US" dirty="0"/>
              <a:t>[7*] Jason Deign, “Global Wind Market to Add 65 GW per Year to 2027,” </a:t>
            </a:r>
            <a:r>
              <a:rPr lang="en-US" dirty="0" err="1"/>
              <a:t>GreenTechMedia</a:t>
            </a:r>
            <a:r>
              <a:rPr lang="en-US" dirty="0"/>
              <a:t>, January 1, 2019. https://www.greentechmedia.com/articles/read/global-wind-market#gs.wtl6fv </a:t>
            </a:r>
          </a:p>
          <a:p>
            <a:pPr>
              <a:defRPr sz="1200"/>
            </a:pPr>
            <a:r>
              <a:rPr lang="en-US" dirty="0"/>
              <a:t>[8*] International Renewable Energy Agency, “Renewable Energy and Jobs – Annual Review 2019,” (June 2019). https://www.irena.org/-/media/Files/IRENA/Agency/Publication/2019/Jun/IRENA_RE_Jobs_2019-report.pdf </a:t>
            </a:r>
          </a:p>
          <a:p>
            <a:pPr>
              <a:defRPr sz="1200"/>
            </a:pPr>
            <a:r>
              <a:rPr lang="en-US" dirty="0"/>
              <a:t>[9*] International Renewable Energy Agency, “Future of wind: Deployment, investment, technology, grid integration and socio-economic aspects,” (October 2019). https://irena.org/-/media/Files/IRENA/Agency/Publication/2019/Oct/IRENA_Future_of_wind_2019.pdf</a:t>
            </a:r>
          </a:p>
          <a:p>
            <a:pPr>
              <a:defRPr sz="1200"/>
            </a:pPr>
            <a:r>
              <a:rPr lang="en-US" dirty="0"/>
              <a:t>[10*] T&amp;D World, “U.S. Wind Power Grows a Record 8% in 2018,” April 17, 2019. https://www.tdworld.com/renewables/us-wind-power-grows-record-8-2018</a:t>
            </a:r>
          </a:p>
          <a:p>
            <a:pPr>
              <a:defRPr sz="1200"/>
            </a:pPr>
            <a:r>
              <a:rPr lang="en-US" dirty="0"/>
              <a:t>[11*] International Renewable Energy Agency, “Renewable Energy: A Gender Perspective,” (January 2019). https://www.irena.org/publications/2019/Jan/Renewable-Energy-A-Gender-Perspective</a:t>
            </a:r>
          </a:p>
          <a:p>
            <a:pPr>
              <a:defRPr sz="1200"/>
            </a:pPr>
            <a:r>
              <a:rPr lang="en-US" dirty="0"/>
              <a:t>[12*] American Wind Energy Association, “Wind Industry Experiences Third Strongest Year on Record with 9,143 MW of Wind Power Added to U.S. Grid,” January 29, 2020. https://www.awea.org/resources/news/2020/wind-industry-experiences-third-strongest-year-on</a:t>
            </a:r>
          </a:p>
          <a:p>
            <a:pPr>
              <a:defRPr sz="1200"/>
            </a:pPr>
            <a:endParaRPr lang="en-US" dirty="0"/>
          </a:p>
          <a:p>
            <a:pPr>
              <a:defRPr sz="1200"/>
            </a:pPr>
            <a:r>
              <a:rPr lang="en-US" b="1" dirty="0"/>
              <a:t>SLIDE SOURCE(S)</a:t>
            </a:r>
            <a:r>
              <a:rPr lang="en-US" dirty="0"/>
              <a:t>: Bloomberg New Energy Finance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a:xfrm>
            <a:off x="602818" y="2539081"/>
            <a:ext cx="10247862" cy="2405444"/>
          </a:xfrm>
        </p:spPr>
        <p:txBody>
          <a:bodyPr/>
          <a:lstStyle/>
          <a:p>
            <a:r>
              <a:rPr lang="en-US" sz="1200" b="1" i="1" dirty="0"/>
              <a:t>A number of world’s countries have demonstrated they can switch to 100% wind and solar. Read “NJ goal of 3500MW….”In fact, I read those offshore sites have potential for further future expansion by 3 or 4 times the wind power.</a:t>
            </a:r>
          </a:p>
        </p:txBody>
      </p:sp>
    </p:spTree>
    <p:extLst>
      <p:ext uri="{BB962C8B-B14F-4D97-AF65-F5344CB8AC3E}">
        <p14:creationId xmlns:p14="http://schemas.microsoft.com/office/powerpoint/2010/main" val="964392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0" name="Shape 6340"/>
          <p:cNvSpPr>
            <a:spLocks noGrp="1" noRot="1" noChangeAspect="1"/>
          </p:cNvSpPr>
          <p:nvPr>
            <p:ph type="sldImg"/>
          </p:nvPr>
        </p:nvSpPr>
        <p:spPr>
          <a:xfrm>
            <a:off x="2362200" y="514350"/>
            <a:ext cx="4572000" cy="2571750"/>
          </a:xfrm>
          <a:prstGeom prst="rect">
            <a:avLst/>
          </a:prstGeom>
        </p:spPr>
        <p:txBody>
          <a:bodyPr/>
          <a:lstStyle/>
          <a:p>
            <a:endParaRPr/>
          </a:p>
        </p:txBody>
      </p:sp>
      <p:sp>
        <p:nvSpPr>
          <p:cNvPr id="6341" name="Shape 6341"/>
          <p:cNvSpPr>
            <a:spLocks noGrp="1"/>
          </p:cNvSpPr>
          <p:nvPr>
            <p:ph type="body" sz="quarter" idx="1"/>
          </p:nvPr>
        </p:nvSpPr>
        <p:spPr>
          <a:prstGeom prst="rect">
            <a:avLst/>
          </a:prstGeom>
        </p:spPr>
        <p:txBody>
          <a:bodyPr/>
          <a:lstStyle/>
          <a:p>
            <a:pPr>
              <a:defRPr b="1"/>
            </a:pPr>
            <a:r>
              <a:rPr lang="en-US" dirty="0"/>
              <a:t>ID #3733.G - Can be used in noncommercial online and TV broadcasts of your presentation, but not modified.</a:t>
            </a:r>
          </a:p>
          <a:p>
            <a:pPr>
              <a:defRPr sz="1400"/>
            </a:pPr>
            <a:endParaRPr lang="en-US" dirty="0"/>
          </a:p>
          <a:p>
            <a:pPr>
              <a:defRPr sz="1400"/>
            </a:pPr>
            <a:r>
              <a:rPr lang="en-US" dirty="0"/>
              <a:t>This exponential curve is even steeper than the one for wind and rising even faster, … </a:t>
            </a:r>
          </a:p>
          <a:p>
            <a:pPr>
              <a:defRPr sz="1400"/>
            </a:pPr>
            <a:endParaRPr lang="en-US" dirty="0"/>
          </a:p>
          <a:p>
            <a:pPr>
              <a:defRPr sz="1200"/>
            </a:pPr>
            <a:r>
              <a:rPr lang="en-US" b="1" dirty="0"/>
              <a:t>DESCRIPTION</a:t>
            </a:r>
            <a:r>
              <a:rPr lang="en-US" dirty="0"/>
              <a:t>: Graph showing the worldwide growth of solar PV installations in gigawatts, 1980 - 2019</a:t>
            </a:r>
          </a:p>
          <a:p>
            <a:pPr>
              <a:defRPr sz="1200"/>
            </a:pPr>
            <a:endParaRPr lang="en-US" dirty="0"/>
          </a:p>
          <a:p>
            <a:pPr>
              <a:defRPr sz="1200"/>
            </a:pPr>
            <a:r>
              <a:rPr lang="en-US" b="1" dirty="0"/>
              <a:t>ADDITIONAL TALKING POINTS</a:t>
            </a:r>
            <a:r>
              <a:rPr lang="en-US" dirty="0"/>
              <a:t>:</a:t>
            </a:r>
            <a:r>
              <a:rPr lang="en-US" b="1" dirty="0"/>
              <a:t> </a:t>
            </a:r>
          </a:p>
          <a:p>
            <a:pPr>
              <a:defRPr sz="1200"/>
            </a:pPr>
            <a:r>
              <a:rPr lang="en-US" b="1" dirty="0"/>
              <a:t>Solar capacity has grown exponentially in the past decade.</a:t>
            </a:r>
          </a:p>
          <a:p>
            <a:pPr marL="150418" indent="-150418">
              <a:buSzPct val="75000"/>
              <a:buChar char="•"/>
              <a:defRPr sz="1200"/>
            </a:pPr>
            <a:r>
              <a:rPr lang="en-US" dirty="0"/>
              <a:t>Solar technology has been around since the 1970s, but its capacity has grown significantly in recent years, driven by falling costs, continued government support, and technological innovation. There were more renewable solar installations in 2019 than fossil fuel and nuclear power additions combined, which occurred for the fifth year in a row. Solar energy accounted for 57 percent of this new renewable capacity.[1*]</a:t>
            </a:r>
          </a:p>
          <a:p>
            <a:pPr marL="150418" indent="-150418">
              <a:buSzPct val="75000"/>
              <a:buChar char="•"/>
              <a:defRPr sz="1200"/>
            </a:pPr>
            <a:r>
              <a:rPr lang="en-US" dirty="0"/>
              <a:t>Major greenhouse gas emitters like China, the United States, and India are taking the lead in installing large-scale solar photovoltaics (PV).[1*] </a:t>
            </a:r>
          </a:p>
          <a:p>
            <a:pPr marL="150418" indent="-150418">
              <a:buSzPct val="75000"/>
              <a:buChar char="•"/>
              <a:defRPr sz="1200"/>
            </a:pPr>
            <a:r>
              <a:rPr lang="en-US" dirty="0"/>
              <a:t>By the end of 2019, at least 39 countries had 1 GW or more of solar capacity, up from 31 in 2018.[1*]</a:t>
            </a:r>
          </a:p>
          <a:p>
            <a:pPr marL="150418" indent="-150418">
              <a:buSzPct val="75000"/>
              <a:buChar char="•"/>
              <a:defRPr sz="1200"/>
            </a:pPr>
            <a:r>
              <a:rPr lang="en-US" dirty="0"/>
              <a:t>Off-grid solar systems provide rural and off-grid communities with access to electricity. The market for off-grid solar systems grew 13 percent in 2019 – the highest growth of the past five years – with sales totaling 35 million units, up from 31 million units in 2018.[1*]</a:t>
            </a:r>
          </a:p>
          <a:p>
            <a:pPr>
              <a:defRPr sz="1200"/>
            </a:pPr>
            <a:endParaRPr lang="en-US" b="1" dirty="0"/>
          </a:p>
          <a:p>
            <a:pPr>
              <a:defRPr sz="1200"/>
            </a:pPr>
            <a:r>
              <a:rPr lang="en-US" b="1" dirty="0"/>
              <a:t>The cost of solar has dropped significantly in recent decades and the technology has tremendous potential to become even cheaper and more widespread in the future.</a:t>
            </a:r>
          </a:p>
          <a:p>
            <a:pPr marL="150418" indent="-150418">
              <a:buSzPct val="75000"/>
              <a:buChar char="•"/>
              <a:defRPr sz="1200"/>
            </a:pPr>
            <a:r>
              <a:rPr lang="en-US" dirty="0"/>
              <a:t>Globally, the cost of solar PV has fallen by 99 percent over the last four decades.[2*]</a:t>
            </a:r>
          </a:p>
          <a:p>
            <a:pPr marL="150418" indent="-150418">
              <a:buSzPct val="75000"/>
              <a:buChar char="•"/>
              <a:defRPr sz="1200"/>
            </a:pPr>
            <a:r>
              <a:rPr lang="en-US" dirty="0"/>
              <a:t>Solar prices have fallen to the point of cost competitiveness with conventional generation technologies (fossil fuels), even without government subsidies.[3*]</a:t>
            </a:r>
          </a:p>
          <a:p>
            <a:pPr marL="150418" indent="-150418">
              <a:buSzPct val="75000"/>
              <a:buChar char="•"/>
              <a:defRPr sz="1200"/>
            </a:pPr>
            <a:r>
              <a:rPr lang="en-US" dirty="0"/>
              <a:t>In a single hour, the Earth receives more solar energy than humans use in a full year.[4*] It’s just a matter of harnessing what we need.</a:t>
            </a:r>
          </a:p>
          <a:p>
            <a:pPr marL="150418" indent="-150418">
              <a:buSzPct val="75000"/>
              <a:buChar char="•"/>
              <a:defRPr sz="1200"/>
            </a:pPr>
            <a:r>
              <a:rPr lang="en-US" dirty="0"/>
              <a:t>In 2017, the average solar panel converted 17 percent of all solar energy to usable electricity. Projections show this conversion efficiency could grow to roughly 25 percent by 2027.[5*] </a:t>
            </a:r>
          </a:p>
          <a:p>
            <a:pPr>
              <a:defRPr sz="1200"/>
            </a:pPr>
            <a:endParaRPr lang="en-US" b="1" dirty="0"/>
          </a:p>
          <a:p>
            <a:pPr>
              <a:defRPr sz="1200"/>
            </a:pPr>
            <a:r>
              <a:rPr lang="en-US" b="1" dirty="0"/>
              <a:t>The US continues to ramp up solar investment and installations.</a:t>
            </a:r>
          </a:p>
          <a:p>
            <a:pPr marL="150418" indent="-150418">
              <a:buSzPct val="75000"/>
              <a:buChar char="•"/>
              <a:defRPr sz="1200"/>
            </a:pPr>
            <a:r>
              <a:rPr lang="en-US" dirty="0"/>
              <a:t>In 2019, solar accounted for nearly 40 percent of all new electricity capacity added in the US – the largest annual share in the industry’s history. The US market installed 13.3 GW of solar PV, which is a 23 percent increase from 2018.[6*]</a:t>
            </a:r>
          </a:p>
          <a:p>
            <a:pPr marL="150418" indent="-150418">
              <a:buSzPct val="75000"/>
              <a:buChar char="•"/>
              <a:defRPr sz="1200"/>
            </a:pPr>
            <a:r>
              <a:rPr lang="en-US" dirty="0"/>
              <a:t>US solar capacity now exceeds 76 GW, up 7,600 percent from just 1 GW at the end of 2009. Solar capacity is projected to more than double over the next five years, with annual installations reaching 20.4 GW in 2021.[6*]</a:t>
            </a:r>
          </a:p>
          <a:p>
            <a:pPr>
              <a:defRPr sz="1200"/>
            </a:pPr>
            <a:endParaRPr lang="en-US" b="1" dirty="0"/>
          </a:p>
          <a:p>
            <a:pPr>
              <a:defRPr sz="1200"/>
            </a:pPr>
            <a:r>
              <a:rPr lang="en-US" b="1" dirty="0"/>
              <a:t>Solar markets worldwide are blossoming</a:t>
            </a:r>
          </a:p>
          <a:p>
            <a:pPr marL="150418" indent="-150418">
              <a:buSzPct val="75000"/>
              <a:buChar char="•"/>
              <a:defRPr sz="1200"/>
            </a:pPr>
            <a:r>
              <a:rPr lang="en-US" dirty="0"/>
              <a:t>The Chilean government and the country's four largest electric utility companies reached a voluntary agreement to phase out their coal units by 2040. As solar grows cheaper, coal plants are phased out, and pro-solar government policies continue to be implemented, Chile will accelerate its progress on solar.[7*]</a:t>
            </a:r>
          </a:p>
          <a:p>
            <a:pPr marL="150418" indent="-150418">
              <a:buSzPct val="75000"/>
              <a:buChar char="•"/>
              <a:defRPr sz="1200"/>
            </a:pPr>
            <a:r>
              <a:rPr lang="en-US" dirty="0"/>
              <a:t>In 2018, Chile’s Installed solar capacity accounted for 9.8 percent of total power generation in 2018, up from only 0.06 percent in 2013.[7*] </a:t>
            </a:r>
          </a:p>
          <a:p>
            <a:pPr marL="150418" indent="-150418">
              <a:buSzPct val="75000"/>
              <a:buChar char="•"/>
              <a:defRPr sz="1200"/>
            </a:pPr>
            <a:r>
              <a:rPr lang="en-US" dirty="0"/>
              <a:t>Meanwhile, in India, declining costs of solar technologies and government policies that promote foreign investment into Indian markets have driven the rapid adoption of solar PV.[8*]</a:t>
            </a:r>
          </a:p>
          <a:p>
            <a:pPr marL="150418" indent="-150418">
              <a:buSzPct val="75000"/>
              <a:buChar char="•"/>
              <a:defRPr sz="1200"/>
            </a:pPr>
            <a:r>
              <a:rPr lang="en-US" dirty="0"/>
              <a:t>The pay-as-you-go (</a:t>
            </a:r>
            <a:r>
              <a:rPr lang="en-US" dirty="0" err="1"/>
              <a:t>PayGo</a:t>
            </a:r>
            <a:r>
              <a:rPr lang="en-US" dirty="0"/>
              <a:t>) solar power model allows electricity end-users to pay for their energy consumption and solar technology in small installments – thus avoiding any restrictive up-front investment.[9*]</a:t>
            </a:r>
          </a:p>
          <a:p>
            <a:pPr marL="150418" indent="-150418">
              <a:buSzPct val="75000"/>
              <a:buChar char="•"/>
              <a:defRPr sz="1200"/>
            </a:pPr>
            <a:r>
              <a:rPr lang="en-US" dirty="0"/>
              <a:t>In 2019, over 1.7 million households were using off-grid </a:t>
            </a:r>
            <a:r>
              <a:rPr lang="en-US" dirty="0" err="1"/>
              <a:t>PayGo</a:t>
            </a:r>
            <a:r>
              <a:rPr lang="en-US" dirty="0"/>
              <a:t> solar products in Sub Saharan Africa and Asia. That number is expected to continue rising rapidly due to its financial accessibility.[10*]</a:t>
            </a:r>
          </a:p>
          <a:p>
            <a:pPr>
              <a:defRPr sz="1200"/>
            </a:pPr>
            <a:endParaRPr lang="en-US" b="1" dirty="0"/>
          </a:p>
          <a:p>
            <a:pPr>
              <a:defRPr sz="1200"/>
            </a:pPr>
            <a:r>
              <a:rPr lang="en-US" b="1" dirty="0"/>
              <a:t>REFERENCES</a:t>
            </a:r>
            <a:r>
              <a:rPr lang="en-US" dirty="0"/>
              <a:t>:</a:t>
            </a:r>
          </a:p>
          <a:p>
            <a:pPr>
              <a:defRPr sz="1200"/>
            </a:pPr>
            <a:r>
              <a:rPr lang="en-US" dirty="0"/>
              <a:t>[1*] Renewable Energy Policy Network for the 21st Century, “Renewables 2020 Global Status Report,” (2020). https://www.ren21.net/wp-content/uploads/2019/05/gsr_2020_full_report_en.pdf</a:t>
            </a:r>
          </a:p>
          <a:p>
            <a:pPr>
              <a:defRPr sz="1200"/>
            </a:pPr>
            <a:r>
              <a:rPr lang="en-US" dirty="0"/>
              <a:t>[2*] David Chandler, “Explaining the plummeting cost of solar power,” MIT News, November 20, 2018. http://news.mit.edu/2018/explaining-dropping-solar-cost-1120</a:t>
            </a:r>
          </a:p>
          <a:p>
            <a:pPr>
              <a:defRPr sz="1200"/>
            </a:pPr>
            <a:r>
              <a:rPr lang="en-US" dirty="0"/>
              <a:t>[3*] Lazard, “Lazard's Levelized Cost Of Energy Analysis – Version 13.0,” (November 2019). https://www.lazard.com/media/451086/lazards-levelized-cost-of-energy-version-130-vf.pdf</a:t>
            </a:r>
          </a:p>
          <a:p>
            <a:pPr>
              <a:defRPr sz="1200"/>
            </a:pPr>
            <a:r>
              <a:rPr lang="en-US" dirty="0"/>
              <a:t>[4*] Rebecca Harrington, “This incredible fact should get you psyched about solar power,” Business Insider, September 29, 2015. https://www.businessinsider.com/this-is-the-potential-of-solar-power-2015-9 </a:t>
            </a:r>
          </a:p>
          <a:p>
            <a:pPr>
              <a:defRPr sz="1200"/>
            </a:pPr>
            <a:r>
              <a:rPr lang="en-US" dirty="0"/>
              <a:t>[5*] Ricky Dunbar, “How Efficient Will Solar PV Be In The Future? 10-Year Predictions For The Industry,” Clean </a:t>
            </a:r>
            <a:r>
              <a:rPr lang="en-US" dirty="0" err="1"/>
              <a:t>Technica</a:t>
            </a:r>
            <a:r>
              <a:rPr lang="en-US" dirty="0"/>
              <a:t>, August 15, 2017. https://cleantechnica.com/2017/08/15/efficient-will-solar-pv-future-10-year-predictions-industry/</a:t>
            </a:r>
          </a:p>
          <a:p>
            <a:pPr>
              <a:defRPr sz="1200"/>
            </a:pPr>
            <a:r>
              <a:rPr lang="en-US" dirty="0"/>
              <a:t>[6*] Solar Energy Industries Association, “Solar Market Insight Report 2019 Year In Review,” March 17, 2020. https://www.seia.org/research-resources/solar-market-insight-report-2019-year-review </a:t>
            </a:r>
          </a:p>
          <a:p>
            <a:pPr>
              <a:defRPr sz="1200"/>
            </a:pPr>
            <a:r>
              <a:rPr lang="en-US" dirty="0"/>
              <a:t>[7*] Mordor Intelligence, “Chile Solar Energy Market – Growth, Trends, And Forecast (2020-2025),” (2019). https://www.mordorintelligence.com/industry-reports/chile-solar-energy-market </a:t>
            </a:r>
          </a:p>
          <a:p>
            <a:pPr>
              <a:defRPr sz="1200"/>
            </a:pPr>
            <a:r>
              <a:rPr lang="en-US" dirty="0"/>
              <a:t>[8*] Mordor Intelligence, “India Solar Energy Market – Growth, Trends, And Forecast (2020-2025),” (2019). https://www.mordorintelligence.com/industry-reports/india-solar-energy-market</a:t>
            </a:r>
          </a:p>
          <a:p>
            <a:pPr>
              <a:defRPr sz="1200"/>
            </a:pPr>
            <a:r>
              <a:rPr lang="en-US" dirty="0"/>
              <a:t>[9*] Marcus </a:t>
            </a:r>
            <a:r>
              <a:rPr lang="en-US" dirty="0" err="1"/>
              <a:t>Wiemann</a:t>
            </a:r>
            <a:r>
              <a:rPr lang="en-US" dirty="0"/>
              <a:t> and David </a:t>
            </a:r>
            <a:r>
              <a:rPr lang="en-US" dirty="0" err="1"/>
              <a:t>Lecoque</a:t>
            </a:r>
            <a:r>
              <a:rPr lang="en-US" dirty="0"/>
              <a:t>, “The weekend read: A bump in the road for pay-as-you-go solar and self-sustainability,” PV Magazine, October 19, 2019. https://www.pv-magazine.com/2019/10/19/the-weekend-read-a-bump-in-the-road-for-pay-as-you-go-solar-and-self-sustainability/</a:t>
            </a:r>
          </a:p>
          <a:p>
            <a:pPr>
              <a:defRPr sz="1200"/>
            </a:pPr>
            <a:r>
              <a:rPr lang="en-US" dirty="0"/>
              <a:t>[10*] Yinka Adegoke, “Africa is facing an electricity crisis – a pay-as-you-go model could solve this problem,” World Economic Forum, July 4, 2019. https://www.weforum.org/agenda/2019/07/pay-as-you-go-africas-solar-energy/</a:t>
            </a:r>
          </a:p>
          <a:p>
            <a:pPr>
              <a:defRPr sz="1200" b="1"/>
            </a:pPr>
            <a:endParaRPr lang="en-US" dirty="0"/>
          </a:p>
          <a:p>
            <a:pPr>
              <a:defRPr sz="1200"/>
            </a:pPr>
            <a:r>
              <a:rPr lang="en-US" b="1" dirty="0"/>
              <a:t>SLIDE SOURCE(S)</a:t>
            </a:r>
            <a:r>
              <a:rPr lang="en-US" dirty="0"/>
              <a:t>: Bloomberg New Energy Finance</a:t>
            </a:r>
          </a:p>
          <a:p>
            <a:pPr>
              <a:defRPr sz="1200"/>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2" name="Shape 8862"/>
          <p:cNvSpPr>
            <a:spLocks noGrp="1" noRot="1" noChangeAspect="1"/>
          </p:cNvSpPr>
          <p:nvPr>
            <p:ph type="sldImg"/>
          </p:nvPr>
        </p:nvSpPr>
        <p:spPr>
          <a:xfrm>
            <a:off x="2284413" y="509588"/>
            <a:ext cx="4524375" cy="2544762"/>
          </a:xfrm>
          <a:prstGeom prst="rect">
            <a:avLst/>
          </a:prstGeom>
        </p:spPr>
        <p:txBody>
          <a:bodyPr/>
          <a:lstStyle/>
          <a:p>
            <a:endParaRPr/>
          </a:p>
        </p:txBody>
      </p:sp>
      <p:sp>
        <p:nvSpPr>
          <p:cNvPr id="8863" name="Shape 8863"/>
          <p:cNvSpPr>
            <a:spLocks noGrp="1"/>
          </p:cNvSpPr>
          <p:nvPr>
            <p:ph type="body" sz="quarter" idx="1"/>
          </p:nvPr>
        </p:nvSpPr>
        <p:spPr>
          <a:prstGeom prst="rect">
            <a:avLst/>
          </a:prstGeom>
        </p:spPr>
        <p:txBody>
          <a:bodyPr/>
          <a:lstStyle/>
          <a:p>
            <a:pPr>
              <a:defRPr b="1"/>
            </a:pPr>
            <a:r>
              <a:rPr lang="en-US" dirty="0"/>
              <a:t>ID #5225.B - Can be used in noncommercial online and TV broadcasts of your presentation, but not modified.</a:t>
            </a:r>
          </a:p>
          <a:p>
            <a:pPr>
              <a:defRPr sz="1400"/>
            </a:pPr>
            <a:endParaRPr lang="en-US" dirty="0"/>
          </a:p>
          <a:p>
            <a:pPr>
              <a:defRPr sz="1400"/>
            </a:pPr>
            <a:r>
              <a:rPr lang="en-US" dirty="0"/>
              <a:t>Look at the projections for global storage. Already it’s been increasing dramatically. </a:t>
            </a:r>
          </a:p>
          <a:p>
            <a:pPr>
              <a:defRPr sz="1400"/>
            </a:pPr>
            <a:endParaRPr lang="en-US" dirty="0"/>
          </a:p>
          <a:p>
            <a:pPr>
              <a:defRPr sz="1200"/>
            </a:pPr>
            <a:r>
              <a:rPr lang="en-US" b="1" dirty="0"/>
              <a:t>DESCRIPTION</a:t>
            </a:r>
            <a:r>
              <a:rPr lang="en-US" dirty="0"/>
              <a:t>: Graph showing the recent growth of global cumulative energy storage capacity (in gigawatts) from 2011 to 2021</a:t>
            </a:r>
          </a:p>
          <a:p>
            <a:pPr>
              <a:defRPr sz="1200"/>
            </a:pPr>
            <a:endParaRPr lang="en-US" dirty="0"/>
          </a:p>
          <a:p>
            <a:pPr>
              <a:defRPr sz="1200"/>
            </a:pPr>
            <a:r>
              <a:rPr lang="en-US" b="1" dirty="0"/>
              <a:t>SLIDE SOURCE(S)</a:t>
            </a:r>
            <a:r>
              <a:rPr lang="en-US" dirty="0"/>
              <a:t>: Bloomberg New Energy Finance; https://about.bnef.com/blog/global-storage-market-double-six-times-2030/</a:t>
            </a:r>
          </a:p>
          <a:p>
            <a:pPr>
              <a:defRPr b="1">
                <a:solidFill>
                  <a:schemeClr val="accent1">
                    <a:satOff val="-3355"/>
                    <a:lumOff val="26614"/>
                  </a:schemeClr>
                </a:solidFill>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 name="Shape 7271"/>
          <p:cNvSpPr>
            <a:spLocks noGrp="1" noRot="1" noChangeAspect="1"/>
          </p:cNvSpPr>
          <p:nvPr>
            <p:ph type="sldImg"/>
          </p:nvPr>
        </p:nvSpPr>
        <p:spPr>
          <a:xfrm>
            <a:off x="2362200" y="514350"/>
            <a:ext cx="4572000" cy="2571750"/>
          </a:xfrm>
          <a:prstGeom prst="rect">
            <a:avLst/>
          </a:prstGeom>
        </p:spPr>
        <p:txBody>
          <a:bodyPr/>
          <a:lstStyle/>
          <a:p>
            <a:endParaRPr/>
          </a:p>
        </p:txBody>
      </p:sp>
      <p:sp>
        <p:nvSpPr>
          <p:cNvPr id="7272" name="Shape 7272"/>
          <p:cNvSpPr>
            <a:spLocks noGrp="1"/>
          </p:cNvSpPr>
          <p:nvPr>
            <p:ph type="body" sz="quarter" idx="1"/>
          </p:nvPr>
        </p:nvSpPr>
        <p:spPr>
          <a:prstGeom prst="rect">
            <a:avLst/>
          </a:prstGeom>
        </p:spPr>
        <p:txBody>
          <a:bodyPr/>
          <a:lstStyle/>
          <a:p>
            <a:pPr>
              <a:defRPr b="1"/>
            </a:pPr>
            <a:r>
              <a:rPr lang="en-US" dirty="0"/>
              <a:t>ID #4075.F - Can be used in noncommercial online and TV broadcasts of your presentation, but not modified.</a:t>
            </a:r>
          </a:p>
          <a:p>
            <a:pPr>
              <a:defRPr sz="1400"/>
            </a:pPr>
            <a:endParaRPr lang="en-US" dirty="0"/>
          </a:p>
          <a:p>
            <a:pPr>
              <a:defRPr sz="1400"/>
            </a:pPr>
            <a:r>
              <a:rPr lang="en-US" dirty="0"/>
              <a:t>… which can cut the global warming pollution there. This is another positive sign. </a:t>
            </a:r>
          </a:p>
          <a:p>
            <a:pPr>
              <a:defRPr sz="1400"/>
            </a:pPr>
            <a:endParaRPr lang="en-US" dirty="0"/>
          </a:p>
          <a:p>
            <a:pPr>
              <a:defRPr sz="1200"/>
            </a:pPr>
            <a:r>
              <a:rPr lang="en-US" b="1" dirty="0"/>
              <a:t>DESCRIPTION</a:t>
            </a:r>
            <a:r>
              <a:rPr lang="en-US" dirty="0"/>
              <a:t>: Graph of the global electric car stock, cumulative of battery and plug-in hybrids between 2010 - 2020</a:t>
            </a:r>
          </a:p>
          <a:p>
            <a:pPr>
              <a:defRPr sz="1200"/>
            </a:pPr>
            <a:r>
              <a:rPr lang="en-US" dirty="0"/>
              <a:t> </a:t>
            </a:r>
          </a:p>
          <a:p>
            <a:pPr>
              <a:defRPr sz="1200"/>
            </a:pPr>
            <a:r>
              <a:rPr lang="en-US" b="1" dirty="0"/>
              <a:t>ADDITIONAL TALKING POINTS</a:t>
            </a:r>
            <a:r>
              <a:rPr lang="en-US" dirty="0"/>
              <a:t>:</a:t>
            </a:r>
            <a:endParaRPr lang="en-US" b="1" dirty="0"/>
          </a:p>
          <a:p>
            <a:pPr>
              <a:defRPr sz="1200"/>
            </a:pPr>
            <a:r>
              <a:rPr lang="en-US" b="1" dirty="0"/>
              <a:t>The transportation sector is the second-largest source of global greenhouse gas emissions. To slash emissions and avert catastrophic climate change, we need to transition to cleaner transportation alternatives.[1*] </a:t>
            </a:r>
          </a:p>
          <a:p>
            <a:pPr marL="150418" indent="-150418">
              <a:buSzPct val="75000"/>
              <a:buChar char="•"/>
              <a:defRPr sz="1200"/>
            </a:pPr>
            <a:r>
              <a:rPr lang="en-US" dirty="0"/>
              <a:t>The danger goes beyond climate impacts: air pollution from vehicle emissions increases the risk of cancer and respiratory issues like asthma and bronchitis.[2*]</a:t>
            </a:r>
          </a:p>
          <a:p>
            <a:pPr marL="150418" indent="-150418">
              <a:buSzPct val="75000"/>
              <a:buChar char="•"/>
              <a:defRPr sz="1200"/>
            </a:pPr>
            <a:r>
              <a:rPr lang="en-US" dirty="0"/>
              <a:t>Communities of color in the Northeast and Mid-Atlantic United States are exposed to approximately 66 percent more air pollution from vehicles than White residents.[3*]</a:t>
            </a:r>
          </a:p>
          <a:p>
            <a:pPr marL="150418" indent="-150418">
              <a:buSzPct val="75000"/>
              <a:buChar char="•"/>
              <a:defRPr sz="1200"/>
            </a:pPr>
            <a:r>
              <a:rPr lang="en-US" dirty="0"/>
              <a:t>Globally, vehicle emissions have been linked to approximately 385,000 premature deaths in 2015.[4*]</a:t>
            </a:r>
          </a:p>
          <a:p>
            <a:pPr>
              <a:defRPr sz="1200"/>
            </a:pPr>
            <a:endParaRPr lang="en-US" b="1" dirty="0"/>
          </a:p>
          <a:p>
            <a:pPr>
              <a:defRPr sz="1200"/>
            </a:pPr>
            <a:r>
              <a:rPr lang="en-US" b="1" dirty="0"/>
              <a:t>It took five years to sell the first million electric passenger cars, 17 months to sell the second million, and just six months to get from 3 million to 4 million.[5*]</a:t>
            </a:r>
          </a:p>
          <a:p>
            <a:pPr marL="150418" indent="-150418">
              <a:buSzPct val="75000"/>
              <a:buChar char="•"/>
              <a:defRPr sz="1200"/>
            </a:pPr>
            <a:r>
              <a:rPr lang="en-US" dirty="0"/>
              <a:t>Though the total volume of electric vehicles (EVs) is still low compared to traditional gas-powered vehicles, EV adoption is skyrocketing – with global sales growing by 46 percent in the first half of 2019, compared to the same period in 2018.[6*]</a:t>
            </a:r>
          </a:p>
          <a:p>
            <a:pPr marL="150418" indent="-150418">
              <a:buSzPct val="75000"/>
              <a:buChar char="•"/>
              <a:defRPr sz="1200"/>
            </a:pPr>
            <a:r>
              <a:rPr lang="en-US" dirty="0"/>
              <a:t>Much of the recent growth, especially in the US, has been due to the mass production of the Tesla Model 3, which was the highest-selling EV globally in 2019 – making up 13 percent of the global plug-in vehicle market.[7*]</a:t>
            </a:r>
          </a:p>
          <a:p>
            <a:pPr>
              <a:defRPr sz="1200"/>
            </a:pPr>
            <a:endParaRPr lang="en-US" b="1" dirty="0"/>
          </a:p>
          <a:p>
            <a:pPr>
              <a:defRPr sz="1200"/>
            </a:pPr>
            <a:r>
              <a:rPr lang="en-US" b="1" dirty="0"/>
              <a:t>Between 2010–2019, the price of lithium-ion batteries fell by 87 percent, contributing to the increasing competitiveness of EVs.[8*]</a:t>
            </a:r>
          </a:p>
          <a:p>
            <a:pPr marL="150418" indent="-150418">
              <a:buSzPct val="75000"/>
              <a:buChar char="•"/>
              <a:defRPr sz="1200"/>
            </a:pPr>
            <a:r>
              <a:rPr lang="en-US" dirty="0"/>
              <a:t>When the first mass-market EVs were introduced in 2010, the average cost of a battery pack was $1,000 per kWh. Falling costs meant that by 2017, Tesla’s Model 3 battery packs were only $190 per kWh.[8*], [9*]</a:t>
            </a:r>
          </a:p>
          <a:p>
            <a:pPr marL="150418" indent="-150418">
              <a:buSzPct val="75000"/>
              <a:buChar char="•"/>
              <a:defRPr sz="1200"/>
            </a:pPr>
            <a:r>
              <a:rPr lang="en-US" dirty="0"/>
              <a:t>f the price of battery packs falls between $125 and $150 per kWh, then EVs are forecast to cost the same or less than internal combustion vehicles. Experts project this will happen by the mid-2020s.[9*]</a:t>
            </a:r>
          </a:p>
          <a:p>
            <a:pPr marL="150418" indent="-150418">
              <a:buSzPct val="75000"/>
              <a:buChar char="•"/>
              <a:defRPr sz="1200"/>
            </a:pPr>
            <a:r>
              <a:rPr lang="en-US" dirty="0"/>
              <a:t>Some forecasts project the price of battery packs to fall to around $73 per kWh by 2030, as manufacturing methods and materials improve.[9*]</a:t>
            </a:r>
          </a:p>
          <a:p>
            <a:pPr>
              <a:defRPr sz="1200"/>
            </a:pPr>
            <a:endParaRPr lang="en-US" b="1" dirty="0"/>
          </a:p>
          <a:p>
            <a:pPr>
              <a:defRPr sz="1200"/>
            </a:pPr>
            <a:r>
              <a:rPr lang="en-US" b="1" dirty="0"/>
              <a:t>Financial incentives have helped to bridge the gap to make EVs cost-competitive.[10*]</a:t>
            </a:r>
          </a:p>
          <a:p>
            <a:pPr marL="150418" indent="-150418">
              <a:buSzPct val="75000"/>
              <a:buChar char="•"/>
              <a:defRPr sz="1200"/>
            </a:pPr>
            <a:r>
              <a:rPr lang="en-US" dirty="0"/>
              <a:t>Each of the top-10 countries for electric car registrations has some type of financial incentive in place.[10*]</a:t>
            </a:r>
          </a:p>
          <a:p>
            <a:pPr marL="150418" indent="-150418">
              <a:buSzPct val="75000"/>
              <a:buChar char="•"/>
              <a:defRPr sz="1200"/>
            </a:pPr>
            <a:r>
              <a:rPr lang="en-US" dirty="0"/>
              <a:t>China, the world’s largest market for electric cars, employs regulatory and purchase incentives that, together, led to nearly 800,000 electric vehicle registrations in 2018.[10*]</a:t>
            </a:r>
          </a:p>
          <a:p>
            <a:pPr marL="150418" indent="-150418">
              <a:buSzPct val="75000"/>
              <a:buChar char="•"/>
              <a:defRPr sz="1200"/>
            </a:pPr>
            <a:r>
              <a:rPr lang="en-US" dirty="0"/>
              <a:t>Germany, the United Kingdom, Italy, and Romania all offer purchase incentives for electric vehicles. Whereas, the US Norway, and the Netherlands offer tax bonuses, and France offers a combination purchase incentive and scrappage bonus for older non-EVs.[10*]</a:t>
            </a:r>
          </a:p>
          <a:p>
            <a:pPr marL="150418" indent="-150418">
              <a:buSzPct val="75000"/>
              <a:buChar char="•"/>
              <a:defRPr sz="1200"/>
            </a:pPr>
            <a:r>
              <a:rPr lang="en-US" dirty="0"/>
              <a:t>The US federal government offers a $7,500 consumer tax break for the first 200,000 vehicles an automaker sells. As of the beginning of 2020, only Tesla and General Motors hit the cap.[10*]</a:t>
            </a:r>
          </a:p>
          <a:p>
            <a:pPr>
              <a:defRPr sz="1200"/>
            </a:pPr>
            <a:endParaRPr lang="en-US" b="1" dirty="0"/>
          </a:p>
          <a:p>
            <a:pPr>
              <a:defRPr sz="1200"/>
            </a:pPr>
            <a:r>
              <a:rPr lang="en-US" b="1" dirty="0"/>
              <a:t>With the climate crisis deepening and viable alternatives to gas vehicles increasing, a growing number of countries are planning to phase out combustion engines. Many major auto manufacturers are also developing plans to phase out traditional vehicles and transition to entirely electric lineups.[11*]</a:t>
            </a:r>
          </a:p>
          <a:p>
            <a:pPr marL="150418" indent="-150418">
              <a:buSzPct val="75000"/>
              <a:buChar char="•"/>
              <a:defRPr sz="1200"/>
            </a:pPr>
            <a:r>
              <a:rPr lang="en-US" dirty="0"/>
              <a:t>Countries like China, India, the UK, and France have all announced plans or intentions to begin phasing out fossil fueled vehicles by 2030 or 2040.[11*]</a:t>
            </a:r>
          </a:p>
          <a:p>
            <a:pPr marL="150418" indent="-150418">
              <a:buSzPct val="75000"/>
              <a:buChar char="•"/>
              <a:defRPr sz="1200"/>
            </a:pPr>
            <a:r>
              <a:rPr lang="en-US" dirty="0"/>
              <a:t>The trend is similar in the auto manufacturer space: </a:t>
            </a:r>
          </a:p>
          <a:p>
            <a:pPr marL="150418" indent="-150418">
              <a:buSzPct val="75000"/>
              <a:buChar char="•"/>
              <a:defRPr sz="1200"/>
            </a:pPr>
            <a:r>
              <a:rPr lang="en-US" dirty="0"/>
              <a:t>Daimler (owner of Mercedes-Benz) is accelerating its EV program to have 10 new EVs by 2022.[11*]</a:t>
            </a:r>
          </a:p>
          <a:p>
            <a:pPr marL="150418" indent="-150418">
              <a:buSzPct val="75000"/>
              <a:buChar char="•"/>
              <a:defRPr sz="1200"/>
            </a:pPr>
            <a:r>
              <a:rPr lang="en-US" dirty="0"/>
              <a:t>All Volvo models introduced in 2019 and after will be hybrid or electric.[11*]</a:t>
            </a:r>
          </a:p>
          <a:p>
            <a:pPr marL="150418" indent="-150418">
              <a:buSzPct val="75000"/>
              <a:buChar char="•"/>
              <a:defRPr sz="1200"/>
            </a:pPr>
            <a:r>
              <a:rPr lang="en-US" dirty="0"/>
              <a:t>BMW will have 12 new battery electric vehicles (BEVs) and 13 new hybrids by 2025.[11*]</a:t>
            </a:r>
          </a:p>
          <a:p>
            <a:pPr marL="150418" indent="-150418">
              <a:buSzPct val="75000"/>
              <a:buChar char="•"/>
              <a:defRPr sz="1200"/>
            </a:pPr>
            <a:r>
              <a:rPr lang="en-US" dirty="0"/>
              <a:t>Volkswagen announced that it would attempt to bring 30 or more BEVs to the market by 2025.[11*]</a:t>
            </a:r>
          </a:p>
          <a:p>
            <a:pPr>
              <a:defRPr sz="1200"/>
            </a:pPr>
            <a:endParaRPr lang="en-US" b="1" dirty="0"/>
          </a:p>
          <a:p>
            <a:pPr>
              <a:defRPr sz="1200"/>
            </a:pPr>
            <a:r>
              <a:rPr lang="en-US" b="1" dirty="0"/>
              <a:t>The global electric vehicle market is expected to grow exponentially in the coming years.[12*]</a:t>
            </a:r>
          </a:p>
          <a:p>
            <a:pPr marL="150418" indent="-150418">
              <a:buSzPct val="75000"/>
              <a:buChar char="•"/>
              <a:defRPr sz="1200"/>
            </a:pPr>
            <a:r>
              <a:rPr lang="en-US" dirty="0"/>
              <a:t>The International Energy Agency projects that by 2030, electric vehicle stock could grow by more than 30 times 2019 levels and reach 245 million electric cars, buses, and trucks.[12*]</a:t>
            </a:r>
          </a:p>
          <a:p>
            <a:pPr marL="150418" indent="-150418">
              <a:buSzPct val="75000"/>
              <a:buChar char="•"/>
              <a:defRPr sz="1200"/>
            </a:pPr>
            <a:r>
              <a:rPr lang="en-US" dirty="0"/>
              <a:t>The US is projected to see 18.7 million EVs on its roads by 2030, up from 1 million at the end of 2018.[13*]</a:t>
            </a:r>
          </a:p>
          <a:p>
            <a:pPr marL="150418" indent="-150418">
              <a:buSzPct val="75000"/>
              <a:buChar char="•"/>
              <a:defRPr sz="1200"/>
            </a:pPr>
            <a:r>
              <a:rPr lang="en-US" dirty="0"/>
              <a:t>In 2019, electric buses continued to witness dynamic developments, with about half a million vehicles on the road worldwide.[12*]</a:t>
            </a:r>
          </a:p>
          <a:p>
            <a:pPr>
              <a:defRPr sz="1200"/>
            </a:pPr>
            <a:endParaRPr lang="en-US" b="1" dirty="0"/>
          </a:p>
          <a:p>
            <a:pPr>
              <a:defRPr sz="1200"/>
            </a:pPr>
            <a:r>
              <a:rPr lang="en-US" b="1" dirty="0"/>
              <a:t>REFERENCES</a:t>
            </a:r>
            <a:r>
              <a:rPr lang="en-US" dirty="0"/>
              <a:t>:</a:t>
            </a:r>
          </a:p>
          <a:p>
            <a:pPr>
              <a:defRPr sz="1200"/>
            </a:pPr>
            <a:r>
              <a:rPr lang="en-US" dirty="0"/>
              <a:t>[1*] International Energy Agency, "CO</a:t>
            </a:r>
            <a:r>
              <a:rPr lang="en-US" baseline="-5999" dirty="0"/>
              <a:t>2</a:t>
            </a:r>
            <a:r>
              <a:rPr lang="en-US" dirty="0"/>
              <a:t> Emissions," last accessed July 2020. </a:t>
            </a:r>
          </a:p>
          <a:p>
            <a:pPr>
              <a:defRPr sz="1200"/>
            </a:pPr>
            <a:r>
              <a:rPr lang="en-US" dirty="0"/>
              <a:t>https://www.iea.org/data-and-statistics?country=WORLD&amp;fuel=CO2%20emissions&amp;indicator=CO2%20emissions%20by%20sector</a:t>
            </a:r>
          </a:p>
          <a:p>
            <a:pPr>
              <a:defRPr sz="1200"/>
            </a:pPr>
            <a:r>
              <a:rPr lang="en-US" dirty="0"/>
              <a:t>[2*] Union of Concerned Scientists, “Vehicles, Air Pollution, and Human Health,” July 18, 2014. https://www.ucsusa.org/clean-vehicles/vehicles-air-pollution-and-human-health</a:t>
            </a:r>
          </a:p>
          <a:p>
            <a:pPr>
              <a:defRPr sz="1200"/>
            </a:pPr>
            <a:r>
              <a:rPr lang="en-US" dirty="0"/>
              <a:t>[3*] Union of Concerned Scientists, “Inequitable Exposure to Air Pollution from Vehicles in the Northeast and Mid-Atlantic,” June 21, 2019. https://www.ucsusa.org/resources/inequitable-exposure-air-pollution-vehicles</a:t>
            </a:r>
          </a:p>
          <a:p>
            <a:pPr>
              <a:defRPr sz="1200"/>
            </a:pPr>
            <a:r>
              <a:rPr lang="en-US" dirty="0"/>
              <a:t>[4*] Susan </a:t>
            </a:r>
            <a:r>
              <a:rPr lang="en-US" dirty="0" err="1"/>
              <a:t>Anenberg</a:t>
            </a:r>
            <a:r>
              <a:rPr lang="en-US" dirty="0"/>
              <a:t>, et al., "A global snapshot of the air pollution-related health impacts of transportation sector emissions in 2010 and 2015," (The International Council on Clean Transportation, February 2019). https://theicct.org/publications/health-impacts-transport-emissions-2010-2015</a:t>
            </a:r>
          </a:p>
          <a:p>
            <a:pPr>
              <a:defRPr sz="1200"/>
            </a:pPr>
            <a:r>
              <a:rPr lang="en-US" dirty="0"/>
              <a:t>[5*] Bloomberg New Energy Finance, "Cumulative Global EV Sales Hit 4 Million," August 30, 2018. https://about.bnef.com/blog/cumulative-global-ev-sales-hit-4-million/</a:t>
            </a:r>
          </a:p>
          <a:p>
            <a:pPr>
              <a:defRPr sz="1200"/>
            </a:pPr>
            <a:r>
              <a:rPr lang="en-US" dirty="0"/>
              <a:t>[6*] Edison Electric Institute, "Electric Vehicle Sales: Facts &amp; Figures," (October 2019). https://www.eei.org/issuesandpolicy/electrictransportation/Documents/FINAL_EV_Sales_Update_Oct2019.pdf</a:t>
            </a:r>
          </a:p>
          <a:p>
            <a:pPr>
              <a:defRPr sz="1200"/>
            </a:pPr>
            <a:r>
              <a:rPr lang="en-US" dirty="0"/>
              <a:t>[7*] Zachary Shahan, “Tesla Model 3 Sales = ~4× Nissan LEAF Sales, World’s 2nd Best Selling EV Outside Of China — November EV Sales Report,” </a:t>
            </a:r>
            <a:r>
              <a:rPr lang="en-US" dirty="0" err="1"/>
              <a:t>CleanTechnica</a:t>
            </a:r>
            <a:r>
              <a:rPr lang="en-US" dirty="0"/>
              <a:t>, January 4, 2020. </a:t>
            </a:r>
          </a:p>
          <a:p>
            <a:pPr>
              <a:defRPr sz="1200"/>
            </a:pPr>
            <a:r>
              <a:rPr lang="en-US" dirty="0"/>
              <a:t>https://cleantechnica.com/2020/01/04/tesla-model-3-sales-4x-nissan-leaf-sales-worlds-2nd-best-selling-ev-outside-of-china-november-ev-sales-report/</a:t>
            </a:r>
          </a:p>
          <a:p>
            <a:pPr>
              <a:defRPr sz="1200"/>
            </a:pPr>
            <a:r>
              <a:rPr lang="en-US" dirty="0"/>
              <a:t>[8*] Veronika </a:t>
            </a:r>
            <a:r>
              <a:rPr lang="en-US" dirty="0" err="1"/>
              <a:t>Henze</a:t>
            </a:r>
            <a:r>
              <a:rPr lang="en-US" dirty="0"/>
              <a:t>, "Battery Pack Prices Fall As Market Ramps Up With Market Average At $156/kWh In 2019," Bloomberg New Energy Finance, December 3, 2019. https://about.bnef.com/blog/battery-pack-prices-fall-as-market-ramps-up-with-market-average-at-156-kwh-in-2019</a:t>
            </a:r>
          </a:p>
          <a:p>
            <a:pPr>
              <a:defRPr sz="1200"/>
            </a:pPr>
            <a:r>
              <a:rPr lang="en-US" dirty="0"/>
              <a:t>[9*] Union of Concerned Scientists, “Electric Vehicle Batteries: Materials, Cost, Lifespan,” March 9, 2018. https://www.ucsusa.org/clean-vehicles/electric-vehicles/electric-cars-battery-life-materials-cost</a:t>
            </a:r>
          </a:p>
          <a:p>
            <a:pPr>
              <a:defRPr sz="1200"/>
            </a:pPr>
            <a:r>
              <a:rPr lang="en-US" dirty="0"/>
              <a:t>[10*] Volkswagen </a:t>
            </a:r>
            <a:r>
              <a:rPr lang="en-US" dirty="0" err="1"/>
              <a:t>Aktiengesellschaft</a:t>
            </a:r>
            <a:r>
              <a:rPr lang="en-US" dirty="0"/>
              <a:t>, “How electric car incentives around the world work,” May 28, 2019. https://www.volkswagenag.com/en/news/stories/2019/05/how-electric-car-incentives-around-the-world-work.html</a:t>
            </a:r>
          </a:p>
          <a:p>
            <a:pPr>
              <a:defRPr sz="1200"/>
            </a:pPr>
            <a:r>
              <a:rPr lang="en-US" dirty="0"/>
              <a:t>[11*] David Roberts, “The world’s largest car market just announced an imminent end to gas and diesel cars,” Vox, September 13, 2017. https://www.vox.com/energy-and-environment/2017/9/13/16293258/ev-revolution</a:t>
            </a:r>
          </a:p>
          <a:p>
            <a:pPr>
              <a:defRPr sz="1200"/>
            </a:pPr>
            <a:r>
              <a:rPr lang="en-US" dirty="0"/>
              <a:t>[12*] International Energy Agency, “Global EV Outlook 2020,” June 2020. https://www.iea.org/reports/global-ev-outlook-2020</a:t>
            </a:r>
          </a:p>
          <a:p>
            <a:pPr>
              <a:defRPr sz="1200"/>
            </a:pPr>
            <a:r>
              <a:rPr lang="en-US" dirty="0"/>
              <a:t>[13*] Adam Cooper and Kellen Schefter, “Electric Vehicle Sales Forecast and the Charging Infrastructure Required Through 2030,” The Edison Foundation Institute for Electric Innovation and the Edison Electric Institute, November 30, 2018. https://www.edisonfoundation.net/-/media/Files/IEI/publications/IEI_EEI-EV-Forecast-Report_Nov2018.ashx</a:t>
            </a:r>
          </a:p>
          <a:p>
            <a:pPr>
              <a:defRPr sz="1200" b="1"/>
            </a:pPr>
            <a:endParaRPr lang="en-US" dirty="0"/>
          </a:p>
          <a:p>
            <a:pPr>
              <a:defRPr sz="1200"/>
            </a:pPr>
            <a:r>
              <a:rPr lang="en-US" b="1" dirty="0"/>
              <a:t>SLIDE SOURCE(S)</a:t>
            </a:r>
            <a:r>
              <a:rPr lang="en-US" dirty="0"/>
              <a:t>: https://www.iea.org/reports/global-ev-outlook-2019; https://data.bloomberglp.com/promo/sites/12/678001-BNEF_2020-04-22-ExecutiveFactbook.pdf?link=cta-text </a:t>
            </a:r>
          </a:p>
          <a:p>
            <a:pPr>
              <a:defRPr sz="1200"/>
            </a:pPr>
            <a:endParaRPr lang="en-US" dirty="0"/>
          </a:p>
        </p:txBody>
      </p:sp>
    </p:spTree>
    <p:extLst>
      <p:ext uri="{BB962C8B-B14F-4D97-AF65-F5344CB8AC3E}">
        <p14:creationId xmlns:p14="http://schemas.microsoft.com/office/powerpoint/2010/main" val="214219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2" name="Shape 6232"/>
          <p:cNvSpPr>
            <a:spLocks noGrp="1" noRot="1" noChangeAspect="1"/>
          </p:cNvSpPr>
          <p:nvPr>
            <p:ph type="sldImg"/>
          </p:nvPr>
        </p:nvSpPr>
        <p:spPr>
          <a:xfrm>
            <a:off x="4506913" y="393700"/>
            <a:ext cx="3505200" cy="1971675"/>
          </a:xfrm>
          <a:prstGeom prst="rect">
            <a:avLst/>
          </a:prstGeom>
        </p:spPr>
        <p:txBody>
          <a:bodyPr/>
          <a:lstStyle/>
          <a:p>
            <a:endParaRPr/>
          </a:p>
        </p:txBody>
      </p:sp>
      <p:sp>
        <p:nvSpPr>
          <p:cNvPr id="6233" name="Shape 6233"/>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rPr lang="en-US"/>
              <a:t>The cost of all these things is rapidly dropping:</a:t>
            </a:r>
          </a:p>
          <a:p>
            <a:pPr>
              <a:defRPr b="1">
                <a:solidFill>
                  <a:schemeClr val="accent6">
                    <a:satOff val="24555"/>
                    <a:lumOff val="22232"/>
                  </a:schemeClr>
                </a:solidFill>
              </a:defRPr>
            </a:pPr>
            <a:r>
              <a:rPr lang="en-US"/>
              <a:t>Residential (rooftop ) solar</a:t>
            </a:r>
          </a:p>
          <a:p>
            <a:pPr>
              <a:defRPr b="1">
                <a:solidFill>
                  <a:schemeClr val="accent6">
                    <a:satOff val="24555"/>
                    <a:lumOff val="22232"/>
                  </a:schemeClr>
                </a:solidFill>
              </a:defRPr>
            </a:pPr>
            <a:r>
              <a:rPr lang="en-US"/>
              <a:t>Utility solar</a:t>
            </a:r>
          </a:p>
          <a:p>
            <a:pPr>
              <a:defRPr b="1">
                <a:solidFill>
                  <a:schemeClr val="accent6">
                    <a:satOff val="24555"/>
                    <a:lumOff val="22232"/>
                  </a:schemeClr>
                </a:solidFill>
              </a:defRPr>
            </a:pPr>
            <a:r>
              <a:rPr lang="en-US"/>
              <a:t>Wind</a:t>
            </a:r>
          </a:p>
          <a:p>
            <a:pPr>
              <a:defRPr b="1">
                <a:solidFill>
                  <a:schemeClr val="accent6">
                    <a:satOff val="24555"/>
                    <a:lumOff val="22232"/>
                  </a:schemeClr>
                </a:solidFill>
              </a:defRPr>
            </a:pPr>
            <a:r>
              <a:rPr lang="en-US"/>
              <a:t>EV Batteries</a:t>
            </a:r>
          </a:p>
          <a:p>
            <a:pPr>
              <a:defRPr b="1">
                <a:solidFill>
                  <a:schemeClr val="accent6">
                    <a:satOff val="24555"/>
                    <a:lumOff val="22232"/>
                  </a:schemeClr>
                </a:solidFill>
              </a:defRPr>
            </a:pPr>
            <a:r>
              <a:rPr lang="en-US"/>
              <a:t>LED bulbs</a:t>
            </a:r>
          </a:p>
          <a:p>
            <a:pPr>
              <a:defRPr b="1">
                <a:solidFill>
                  <a:schemeClr val="accent6">
                    <a:satOff val="24555"/>
                    <a:lumOff val="22232"/>
                  </a:schemeClr>
                </a:solidFill>
              </a:defRPr>
            </a:pPr>
            <a:endParaRPr lang="en-US"/>
          </a:p>
          <a:p>
            <a:pPr>
              <a:defRPr b="1">
                <a:solidFill>
                  <a:schemeClr val="accent6">
                    <a:satOff val="24555"/>
                    <a:lumOff val="22232"/>
                  </a:schemeClr>
                </a:solidFill>
              </a:defRPr>
            </a:pPr>
            <a:r>
              <a:t>ID #5574 - Can be used in noncommercial online and TV broadcasts of your presentation, but not modified.</a:t>
            </a:r>
          </a:p>
          <a:p>
            <a:pPr>
              <a:defRPr sz="1400"/>
            </a:pPr>
            <a:endParaRPr/>
          </a:p>
          <a:p>
            <a:pPr>
              <a:defRPr sz="1400"/>
            </a:pPr>
            <a:endParaRPr/>
          </a:p>
          <a:p>
            <a:pPr>
              <a:defRPr sz="1400"/>
            </a:pPr>
            <a:endParaRPr/>
          </a:p>
          <a:p>
            <a:pPr>
              <a:defRPr sz="1200"/>
            </a:pPr>
            <a:r>
              <a:rPr b="1"/>
              <a:t>DESCRIPTION</a:t>
            </a:r>
            <a:r>
              <a:t>: A graph displaying the cost decreases of clean energy technology in the U.S. from 2008-2017 </a:t>
            </a:r>
          </a:p>
          <a:p>
            <a:pPr>
              <a:defRPr sz="1200"/>
            </a:pPr>
            <a:endParaRPr/>
          </a:p>
          <a:p>
            <a:pPr>
              <a:defRPr sz="1200"/>
            </a:pPr>
            <a:r>
              <a:rPr b="1"/>
              <a:t>ADDITIONAL</a:t>
            </a:r>
            <a:r>
              <a:t> </a:t>
            </a:r>
            <a:r>
              <a:rPr b="1"/>
              <a:t>TALKING</a:t>
            </a:r>
            <a:r>
              <a:t> </a:t>
            </a:r>
            <a:r>
              <a:rPr b="1"/>
              <a:t>POINTS</a:t>
            </a:r>
            <a:r>
              <a:t>: Between 2008 and 2016, utility-scale solar photovoltaic (PV) project installation costs dropped by 71 percent, while costs for community and rooftop solar decreased by 55 percent. The installation of these small-scale solar projects increased by more than 2,000 percent from 2008 to 2016. Wind capacity in the US reached 89 gigawatts in 2017, an increase of 64 gigawatts since 2008. The 2017 total wind capacity in the US could power upwards of 25 million households. After 2017, there are now more than 750,000 electric vehicles on US roads, with 195,000 being bought in 2017 alone. Lithium-ion battery costs have fallen by 79 percent since 2008, assisting significantly in the expansion of the EV market.*</a:t>
            </a:r>
          </a:p>
          <a:p>
            <a:pPr>
              <a:defRPr sz="1200"/>
            </a:pPr>
            <a:endParaRPr/>
          </a:p>
          <a:p>
            <a:pPr>
              <a:defRPr sz="1200"/>
            </a:pPr>
            <a:r>
              <a:rPr b="1"/>
              <a:t>REFERENCES</a:t>
            </a:r>
            <a:r>
              <a:t>: </a:t>
            </a:r>
          </a:p>
          <a:p>
            <a:pPr>
              <a:defRPr sz="1200"/>
            </a:pPr>
            <a:r>
              <a:t>* Natural Resources Defense Fund, "Revolution Now: The Future Is Here For Clean Energy Technology," (2018). https://www.nrdc.org/revolution-now</a:t>
            </a:r>
          </a:p>
        </p:txBody>
      </p:sp>
    </p:spTree>
    <p:extLst>
      <p:ext uri="{BB962C8B-B14F-4D97-AF65-F5344CB8AC3E}">
        <p14:creationId xmlns:p14="http://schemas.microsoft.com/office/powerpoint/2010/main" val="1818513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8" name="Shape 8268"/>
          <p:cNvSpPr>
            <a:spLocks noGrp="1" noRot="1" noChangeAspect="1"/>
          </p:cNvSpPr>
          <p:nvPr>
            <p:ph type="sldImg"/>
          </p:nvPr>
        </p:nvSpPr>
        <p:spPr>
          <a:xfrm>
            <a:off x="4506913" y="393700"/>
            <a:ext cx="3505200" cy="1971675"/>
          </a:xfrm>
          <a:prstGeom prst="rect">
            <a:avLst/>
          </a:prstGeom>
        </p:spPr>
        <p:txBody>
          <a:bodyPr/>
          <a:lstStyle/>
          <a:p>
            <a:endParaRPr/>
          </a:p>
        </p:txBody>
      </p:sp>
      <p:sp>
        <p:nvSpPr>
          <p:cNvPr id="8269" name="Shape 8269"/>
          <p:cNvSpPr>
            <a:spLocks noGrp="1"/>
          </p:cNvSpPr>
          <p:nvPr>
            <p:ph type="body" sz="quarter" idx="1"/>
          </p:nvPr>
        </p:nvSpPr>
        <p:spPr>
          <a:prstGeom prst="rect">
            <a:avLst/>
          </a:prstGeom>
        </p:spPr>
        <p:txBody>
          <a:bodyPr/>
          <a:lstStyle/>
          <a:p>
            <a:pPr>
              <a:defRPr b="1"/>
            </a:pPr>
            <a:r>
              <a:rPr lang="en-US"/>
              <a:t>ID #4680.C - May not be modified or used in presentations that are recorded, streamed, or broadcast.</a:t>
            </a:r>
          </a:p>
          <a:p>
            <a:pPr>
              <a:defRPr sz="1400"/>
            </a:pPr>
            <a:endParaRPr lang="en-US"/>
          </a:p>
          <a:p>
            <a:pPr>
              <a:defRPr sz="1400"/>
            </a:pPr>
            <a:r>
              <a:rPr lang="en-US"/>
              <a:t>The second fastest growing job is wind turbine technician. This is the part of the economy where the millions of new jobs are coming from. This is where we can get sustainable economic growth for the future and put so many people to work.</a:t>
            </a:r>
          </a:p>
          <a:p>
            <a:pPr>
              <a:defRPr sz="1400"/>
            </a:pPr>
            <a:endParaRPr lang="en-US"/>
          </a:p>
          <a:p>
            <a:pPr>
              <a:defRPr sz="1200"/>
            </a:pPr>
            <a:r>
              <a:rPr lang="en-US" b="1"/>
              <a:t>DESCRIPTION</a:t>
            </a:r>
            <a:r>
              <a:rPr lang="en-US"/>
              <a:t>: Text about the future growth of US solar installers and wind turbine service technician jobs and photo of a wind technician walking on a turbine at the Colorado Highlands Wind Farm in Fleming, Colorado, United States, May 5, 2016</a:t>
            </a:r>
          </a:p>
          <a:p>
            <a:pPr>
              <a:defRPr sz="1200" b="1"/>
            </a:pPr>
            <a:endParaRPr lang="en-US"/>
          </a:p>
          <a:p>
            <a:pPr>
              <a:defRPr sz="1200"/>
            </a:pPr>
            <a:r>
              <a:rPr lang="en-US" b="1"/>
              <a:t>ADDITIONAL</a:t>
            </a:r>
            <a:r>
              <a:rPr lang="en-US"/>
              <a:t> </a:t>
            </a:r>
            <a:r>
              <a:rPr lang="en-US" b="1"/>
              <a:t>TALKING</a:t>
            </a:r>
            <a:r>
              <a:rPr lang="en-US"/>
              <a:t> </a:t>
            </a:r>
            <a:r>
              <a:rPr lang="en-US" b="1"/>
              <a:t>POINTS</a:t>
            </a:r>
            <a:r>
              <a:rPr lang="en-US"/>
              <a:t>: </a:t>
            </a:r>
            <a:endParaRPr lang="en-US" b="1"/>
          </a:p>
          <a:p>
            <a:pPr>
              <a:defRPr sz="1200" b="1"/>
            </a:pPr>
            <a:r>
              <a:rPr lang="en-US"/>
              <a:t>The renewable energy sector puts millions to work – and opportunities are growing fast.[1*]</a:t>
            </a:r>
          </a:p>
          <a:p>
            <a:pPr marL="152704" indent="-152704">
              <a:buSzPct val="75000"/>
              <a:buChar char="•"/>
              <a:defRPr sz="1200"/>
            </a:pPr>
            <a:r>
              <a:rPr lang="en-US"/>
              <a:t>According to International Renewable Energy Agency (IRENA), the renewable energy industry employed 11 million people worldwide in 2018, adding 700,000 jobs from 2017.[2*]</a:t>
            </a:r>
          </a:p>
          <a:p>
            <a:pPr marL="152704" indent="-152704">
              <a:buSzPct val="75000"/>
              <a:buChar char="•"/>
              <a:defRPr sz="1200"/>
            </a:pPr>
            <a:r>
              <a:rPr lang="en-US"/>
              <a:t>As of 2018, solar remains the largest employer with 3.6 million jobs, followed by biofuels (3.1 million), hydropower (2.1 million), and wind (1.2 million).[2*]</a:t>
            </a:r>
          </a:p>
          <a:p>
            <a:pPr marL="152704" indent="-152704">
              <a:buSzPct val="75000"/>
              <a:buChar char="•"/>
              <a:defRPr sz="1200"/>
            </a:pPr>
            <a:r>
              <a:rPr lang="en-US"/>
              <a:t>China, Brazil, the US, India, and the EU have the most jobs in renewables. China alone accounted for nearly 40 percent of global renewable energy jobs in 2018.[2*]</a:t>
            </a:r>
          </a:p>
          <a:p>
            <a:pPr marL="152704" indent="-152704">
              <a:buSzPct val="75000"/>
              <a:buChar char="•"/>
              <a:defRPr sz="1200"/>
            </a:pPr>
            <a:r>
              <a:rPr lang="en-US"/>
              <a:t>The transition to renewables isn’t just helping cut climate-changing emissions – it’s also playing a critical role in supporting sustainable development, improving energy access, and promoting gender equity around the world.[2*]</a:t>
            </a:r>
          </a:p>
          <a:p>
            <a:pPr>
              <a:defRPr sz="1200" b="1"/>
            </a:pPr>
            <a:endParaRPr lang="en-US"/>
          </a:p>
          <a:p>
            <a:pPr>
              <a:defRPr sz="1200" b="1"/>
            </a:pPr>
            <a:r>
              <a:rPr lang="en-US"/>
              <a:t>Manufacturing and construction jobs in the US electricity generation industry are expected to keep growing in coming years, particularly for solar and wind projects.[3*]</a:t>
            </a:r>
          </a:p>
          <a:p>
            <a:pPr marL="152704" indent="-152704">
              <a:buSzPct val="75000"/>
              <a:buChar char="•"/>
              <a:defRPr sz="1200"/>
            </a:pPr>
            <a:r>
              <a:rPr lang="en-US"/>
              <a:t>In 2018, solar and wind were the top two employers in the electricity generation construction industry, providing about 177,000 and 37,000 jobs, respectively. Natural gas ranked third with around 10,000 jobs.[3*]</a:t>
            </a:r>
          </a:p>
          <a:p>
            <a:pPr marL="152704" indent="-152704">
              <a:buSzPct val="75000"/>
              <a:buChar char="•"/>
              <a:defRPr sz="1200"/>
            </a:pPr>
            <a:r>
              <a:rPr lang="en-US"/>
              <a:t>Between 2013 and 2018, solar employment grew six times faster than the US industry average. During this period, one in every 124 new jobs was a solar job.[4*]</a:t>
            </a:r>
          </a:p>
          <a:p>
            <a:pPr marL="152704" indent="-152704">
              <a:buSzPct val="75000"/>
              <a:buChar char="•"/>
              <a:defRPr sz="1200"/>
            </a:pPr>
            <a:r>
              <a:rPr lang="en-US"/>
              <a:t>According to Environmental Entrepreneurs (E2)’s Clean Jobs America report, in 2018, clean energy jobs outnumbered fossil fuel jobs in the US nearly three to one.[5*]</a:t>
            </a:r>
          </a:p>
          <a:p>
            <a:pPr marL="152704" indent="-152704">
              <a:buSzPct val="75000"/>
              <a:buChar char="•"/>
              <a:defRPr sz="1200"/>
            </a:pPr>
            <a:r>
              <a:rPr lang="en-US"/>
              <a:t>“Solar installer” is projected to be the fastest-growing job in the US through 2026, and “wind turbine service technician” is second, according to the US Bureau of Labor Statistics.[6*]</a:t>
            </a:r>
          </a:p>
          <a:p>
            <a:pPr>
              <a:defRPr sz="1200" b="1"/>
            </a:pPr>
            <a:endParaRPr lang="en-US"/>
          </a:p>
          <a:p>
            <a:pPr>
              <a:defRPr sz="1200" b="1"/>
            </a:pPr>
            <a:r>
              <a:rPr lang="en-US"/>
              <a:t>Energy efficiency is not only an essential tool for reducing emissions – it’s also an engine for job creation and greater productivity.[3*]</a:t>
            </a:r>
          </a:p>
          <a:p>
            <a:pPr marL="152704" indent="-152704">
              <a:buSzPct val="75000"/>
              <a:buChar char="•"/>
              <a:defRPr sz="1200"/>
            </a:pPr>
            <a:r>
              <a:rPr lang="en-US"/>
              <a:t>The International Energy Agency estimates about $240 billion was invested in energy efficiency across buildings, transport, and industry sectors in 2018.[7*]  </a:t>
            </a:r>
          </a:p>
          <a:p>
            <a:pPr marL="152704" indent="-152704">
              <a:buSzPct val="75000"/>
              <a:buChar char="•"/>
              <a:defRPr sz="1200"/>
            </a:pPr>
            <a:r>
              <a:rPr lang="en-US"/>
              <a:t>IRENA projects that in a business-as-usual scenario, energy efficiency would account for 16.2 million jobs in 2030 (almost a quarter of overall global energy sector jobs). However, IRENA also projects that with more ambitious climate action, efficiency could account for more 25 million jobs (nearly 30 percent of energy sector employment).[8*]</a:t>
            </a:r>
          </a:p>
          <a:p>
            <a:pPr marL="152704" indent="-152704">
              <a:buSzPct val="75000"/>
              <a:buChar char="•"/>
              <a:defRPr sz="1200"/>
            </a:pPr>
            <a:r>
              <a:rPr lang="en-US"/>
              <a:t>In 2018, the US energy efficiency industry put 2.3 million Americans to work. The sector is projected to grow 7.8 percent in 2019, creating thousands more jobs along the way.[3*]</a:t>
            </a:r>
          </a:p>
          <a:p>
            <a:pPr>
              <a:defRPr sz="1200" b="1"/>
            </a:pPr>
            <a:endParaRPr lang="en-US"/>
          </a:p>
          <a:p>
            <a:pPr>
              <a:defRPr sz="1200" b="1"/>
            </a:pPr>
            <a:r>
              <a:rPr lang="en-US"/>
              <a:t>REFERENCES</a:t>
            </a:r>
            <a:r>
              <a:rPr lang="en-US" b="0"/>
              <a:t>:</a:t>
            </a:r>
          </a:p>
          <a:p>
            <a:pPr>
              <a:defRPr sz="1200"/>
            </a:pPr>
            <a:r>
              <a:rPr lang="en-US"/>
              <a:t>[1*] Arcadia Power, “Renewable energy’s job market continues to grow – with no end in sight,” last accessed July 23, 2019. https://www.arcadiapower.com/energy-101/energy-efficiency/renewable-energy-s-job-market-continues-to-grow-with-no-end-in-sight/</a:t>
            </a:r>
          </a:p>
          <a:p>
            <a:pPr>
              <a:defRPr sz="1200"/>
            </a:pPr>
            <a:r>
              <a:rPr lang="en-US"/>
              <a:t>[2*] International Renewable Energy Agency, “Renewable Energy and Jobs Annual Review 2019,” (June 2019). https://www.irena.org/-/media/Files/IRENA/Agency/Publication/2019/Jun/IRENA_RE_Jobs_2019-report.pdf </a:t>
            </a:r>
          </a:p>
          <a:p>
            <a:pPr>
              <a:defRPr sz="1200"/>
            </a:pPr>
            <a:r>
              <a:rPr lang="en-US"/>
              <a:t> [3*] National Association of State Energy Officials, “The 2019 U.S. Energy &amp; Employment Report,” (2019). pg. 52 Table 18, pg. 66 Figure 42, pg. 69 Figure 45.https://static1.squarespace.com/static/5a98cf80ec4eb7c5cd928c61/t/5c7f3708fa0d6036d7120d8f/1551849054549/USEER+2019+US+Energy+Employment+Report.pdf</a:t>
            </a:r>
          </a:p>
          <a:p>
            <a:pPr>
              <a:defRPr sz="1200"/>
            </a:pPr>
            <a:r>
              <a:rPr lang="en-US"/>
              <a:t>[4*] The Solar Foundation, “2018 National Solar Jobs Census” (2019). https://www.thesolarfoundation.org/national/</a:t>
            </a:r>
          </a:p>
          <a:p>
            <a:pPr>
              <a:defRPr sz="1200"/>
            </a:pPr>
            <a:r>
              <a:rPr lang="en-US"/>
              <a:t>[5*] Environmental Entrepreneurs, Clean Jobs America 2019, March 13, 2019. https://www.e2.org/reports/clean-jobs-america-2019/</a:t>
            </a:r>
          </a:p>
          <a:p>
            <a:pPr>
              <a:defRPr sz="1200"/>
            </a:pPr>
            <a:r>
              <a:rPr lang="en-US"/>
              <a:t>[6*] US Bureau of Labor Statistics, “Fastest Growing Occupations,” last modified January 30, 2018. </a:t>
            </a:r>
          </a:p>
          <a:p>
            <a:pPr>
              <a:defRPr sz="1200"/>
            </a:pPr>
            <a:r>
              <a:rPr lang="en-US"/>
              <a:t>https://www.bls.gov/emp/tables/fastest-growing-occupations.htm</a:t>
            </a:r>
          </a:p>
          <a:p>
            <a:pPr>
              <a:defRPr sz="1200"/>
            </a:pPr>
            <a:r>
              <a:rPr lang="en-US"/>
              <a:t>[7*] International Energy Agency, World Energy Investment 2019 (2019). https://webstore.iea.org/download/direct/2738?fileName=WEI2019.pdf</a:t>
            </a:r>
          </a:p>
          <a:p>
            <a:pPr>
              <a:defRPr sz="1200"/>
            </a:pPr>
            <a:r>
              <a:rPr lang="en-US"/>
              <a:t>[8*] International Renewable Energy Agency, Global Energy Transformation: A roadmap to 2050 (2018). https://www.irena.org/-/media/Files/IRENA/Agency/Publication/2018/Apr/IRENA_Report_GET_2018.pdf</a:t>
            </a:r>
          </a:p>
          <a:p>
            <a:pPr>
              <a:defRPr sz="1200" b="1"/>
            </a:pPr>
            <a:endParaRPr lang="en-US"/>
          </a:p>
          <a:p>
            <a:pPr>
              <a:defRPr b="1"/>
            </a:pPr>
            <a:endParaRPr/>
          </a:p>
        </p:txBody>
      </p:sp>
    </p:spTree>
    <p:extLst>
      <p:ext uri="{BB962C8B-B14F-4D97-AF65-F5344CB8AC3E}">
        <p14:creationId xmlns:p14="http://schemas.microsoft.com/office/powerpoint/2010/main" val="690207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3" name="Shape 6373"/>
          <p:cNvSpPr>
            <a:spLocks noGrp="1" noRot="1" noChangeAspect="1"/>
          </p:cNvSpPr>
          <p:nvPr>
            <p:ph type="sldImg"/>
          </p:nvPr>
        </p:nvSpPr>
        <p:spPr>
          <a:xfrm>
            <a:off x="2362200" y="514350"/>
            <a:ext cx="4572000" cy="2571750"/>
          </a:xfrm>
          <a:prstGeom prst="rect">
            <a:avLst/>
          </a:prstGeom>
        </p:spPr>
        <p:txBody>
          <a:bodyPr/>
          <a:lstStyle/>
          <a:p>
            <a:endParaRPr/>
          </a:p>
        </p:txBody>
      </p:sp>
      <p:sp>
        <p:nvSpPr>
          <p:cNvPr id="6374" name="Shape 6374"/>
          <p:cNvSpPr>
            <a:spLocks noGrp="1"/>
          </p:cNvSpPr>
          <p:nvPr>
            <p:ph type="body" sz="quarter" idx="1"/>
          </p:nvPr>
        </p:nvSpPr>
        <p:spPr>
          <a:prstGeom prst="rect">
            <a:avLst/>
          </a:prstGeom>
        </p:spPr>
        <p:txBody>
          <a:bodyPr/>
          <a:lstStyle/>
          <a:p>
            <a:pPr>
              <a:defRPr b="1"/>
            </a:pPr>
            <a:r>
              <a:rPr lang="en-US" dirty="0"/>
              <a:t>ID #1630 - Can be used in noncommercial online and TV broadcasts of your presentation, but not modified.</a:t>
            </a:r>
          </a:p>
          <a:p>
            <a:pPr>
              <a:defRPr sz="1400"/>
            </a:pPr>
            <a:endParaRPr lang="en-US" dirty="0"/>
          </a:p>
          <a:p>
            <a:pPr>
              <a:defRPr sz="1400"/>
            </a:pPr>
            <a:r>
              <a:rPr lang="en-US" dirty="0"/>
              <a:t>Well, luckily the answer to that question is yes, too, because we have the solutions at hand.</a:t>
            </a:r>
          </a:p>
          <a:p>
            <a:pPr>
              <a:defRPr sz="1400"/>
            </a:pPr>
            <a:endParaRPr lang="en-US" dirty="0"/>
          </a:p>
          <a:p>
            <a:pPr>
              <a:defRPr sz="1200"/>
            </a:pPr>
            <a:r>
              <a:rPr lang="en-US" b="1" dirty="0"/>
              <a:t>DESCRIPTION</a:t>
            </a:r>
            <a:r>
              <a:rPr lang="en-US" dirty="0"/>
              <a:t>: Text slide stating that we have solutions to the climate crisis at hand</a:t>
            </a:r>
          </a:p>
        </p:txBody>
      </p:sp>
    </p:spTree>
    <p:extLst>
      <p:ext uri="{BB962C8B-B14F-4D97-AF65-F5344CB8AC3E}">
        <p14:creationId xmlns:p14="http://schemas.microsoft.com/office/powerpoint/2010/main" val="4288666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49faab8333_0_154:notes"/>
          <p:cNvSpPr>
            <a:spLocks noGrp="1" noRot="1" noChangeAspect="1"/>
          </p:cNvSpPr>
          <p:nvPr>
            <p:ph type="sldImg" idx="2"/>
          </p:nvPr>
        </p:nvSpPr>
        <p:spPr>
          <a:xfrm>
            <a:off x="2284413" y="509588"/>
            <a:ext cx="4524375" cy="25447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49faab8333_0_154:notes"/>
          <p:cNvSpPr txBox="1">
            <a:spLocks noGrp="1"/>
          </p:cNvSpPr>
          <p:nvPr>
            <p:ph type="body" idx="1"/>
          </p:nvPr>
        </p:nvSpPr>
        <p:spPr>
          <a:xfrm>
            <a:off x="505238" y="3225076"/>
            <a:ext cx="8083827" cy="30553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Bookman Old Style" panose="02050604050505020204" pitchFamily="18" charset="0"/>
              </a:rPr>
              <a:t>The home electrification and efficiency rebates in the bill include:</a:t>
            </a:r>
          </a:p>
          <a:p>
            <a:pPr marL="0" lvl="0" indent="0" algn="l" rtl="0">
              <a:spcBef>
                <a:spcPts val="0"/>
              </a:spcBef>
              <a:spcAft>
                <a:spcPts val="0"/>
              </a:spcAft>
              <a:buNone/>
            </a:pPr>
            <a:r>
              <a:rPr lang="en" dirty="0">
                <a:latin typeface="Bookman Old Style" panose="02050604050505020204" pitchFamily="18" charset="0"/>
              </a:rPr>
              <a:t> </a:t>
            </a:r>
            <a:endParaRPr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heat pumps for heating/air conditioning, water heaters, and clothes dryers</a:t>
            </a:r>
          </a:p>
          <a:p>
            <a:pPr marL="457200" lvl="0" indent="-298450" algn="l" rtl="0">
              <a:spcBef>
                <a:spcPts val="0"/>
              </a:spcBef>
              <a:spcAft>
                <a:spcPts val="0"/>
              </a:spcAft>
              <a:buSzPts val="1100"/>
              <a:buChar char="●"/>
            </a:pPr>
            <a:endParaRPr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electric stoves; </a:t>
            </a:r>
            <a:endParaRPr dirty="0">
              <a:latin typeface="Bookman Old Style" panose="02050604050505020204" pitchFamily="18" charset="0"/>
            </a:endParaRPr>
          </a:p>
          <a:p>
            <a:pPr marL="457200" lvl="0" indent="-298450" algn="l" rtl="0">
              <a:spcBef>
                <a:spcPts val="0"/>
              </a:spcBef>
              <a:spcAft>
                <a:spcPts val="0"/>
              </a:spcAft>
              <a:buSzPts val="1100"/>
              <a:buChar char="●"/>
            </a:pPr>
            <a:endParaRPr lang="en"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electric cars; </a:t>
            </a:r>
            <a:endParaRPr dirty="0">
              <a:latin typeface="Bookman Old Style" panose="02050604050505020204" pitchFamily="18" charset="0"/>
            </a:endParaRPr>
          </a:p>
          <a:p>
            <a:pPr marL="457200" lvl="0" indent="-298450" algn="l" rtl="0">
              <a:spcBef>
                <a:spcPts val="0"/>
              </a:spcBef>
              <a:spcAft>
                <a:spcPts val="0"/>
              </a:spcAft>
              <a:buSzPts val="1100"/>
              <a:buChar char="●"/>
            </a:pPr>
            <a:endParaRPr lang="en"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home weatherization like improved insulation and windows; </a:t>
            </a:r>
            <a:endParaRPr dirty="0">
              <a:latin typeface="Bookman Old Style" panose="02050604050505020204" pitchFamily="18" charset="0"/>
            </a:endParaRPr>
          </a:p>
          <a:p>
            <a:pPr marL="457200" lvl="0" indent="-298450" algn="l" rtl="0">
              <a:spcBef>
                <a:spcPts val="0"/>
              </a:spcBef>
              <a:spcAft>
                <a:spcPts val="0"/>
              </a:spcAft>
              <a:buSzPts val="1100"/>
              <a:buChar char="●"/>
            </a:pPr>
            <a:endParaRPr lang="en"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rooftop solar and battery storage; </a:t>
            </a:r>
            <a:endParaRPr dirty="0">
              <a:latin typeface="Bookman Old Style" panose="02050604050505020204" pitchFamily="18" charset="0"/>
            </a:endParaRPr>
          </a:p>
          <a:p>
            <a:pPr marL="457200" lvl="0" indent="-298450" algn="l" rtl="0">
              <a:spcBef>
                <a:spcPts val="0"/>
              </a:spcBef>
              <a:spcAft>
                <a:spcPts val="0"/>
              </a:spcAft>
              <a:buSzPts val="1100"/>
              <a:buChar char="●"/>
            </a:pPr>
            <a:endParaRPr lang="en" dirty="0">
              <a:latin typeface="Bookman Old Style" panose="02050604050505020204" pitchFamily="18" charset="0"/>
            </a:endParaRPr>
          </a:p>
          <a:p>
            <a:pPr marL="457200" lvl="0" indent="-298450" algn="l" rtl="0">
              <a:spcBef>
                <a:spcPts val="0"/>
              </a:spcBef>
              <a:spcAft>
                <a:spcPts val="0"/>
              </a:spcAft>
              <a:buSzPts val="1100"/>
              <a:buChar char="●"/>
            </a:pPr>
            <a:r>
              <a:rPr lang="en" dirty="0">
                <a:latin typeface="Bookman Old Style" panose="02050604050505020204" pitchFamily="18" charset="0"/>
              </a:rPr>
              <a:t>and wiring and breaker box upgrades. </a:t>
            </a:r>
            <a:endParaRPr dirty="0">
              <a:latin typeface="Bookman Old Style" panose="02050604050505020204" pitchFamily="18" charset="0"/>
            </a:endParaRPr>
          </a:p>
          <a:p>
            <a:pPr marL="0" lvl="0" indent="0" algn="l" rtl="0">
              <a:spcBef>
                <a:spcPts val="0"/>
              </a:spcBef>
              <a:spcAft>
                <a:spcPts val="0"/>
              </a:spcAft>
              <a:buNone/>
            </a:pPr>
            <a:endParaRPr dirty="0">
              <a:latin typeface="Bookman Old Style" panose="02050604050505020204" pitchFamily="18" charset="0"/>
            </a:endParaRPr>
          </a:p>
          <a:p>
            <a:pPr marL="0" lvl="0" indent="0" algn="l" rtl="0">
              <a:spcBef>
                <a:spcPts val="0"/>
              </a:spcBef>
              <a:spcAft>
                <a:spcPts val="0"/>
              </a:spcAft>
              <a:buNone/>
            </a:pPr>
            <a:r>
              <a:rPr lang="en" dirty="0">
                <a:latin typeface="Bookman Old Style" panose="02050604050505020204" pitchFamily="18" charset="0"/>
              </a:rPr>
              <a:t>•  For low-income: will cover 100% of the costs of these upgrades up to $14,000</a:t>
            </a:r>
          </a:p>
          <a:p>
            <a:pPr marL="0" lvl="0" indent="0" algn="l" rtl="0">
              <a:spcBef>
                <a:spcPts val="0"/>
              </a:spcBef>
              <a:spcAft>
                <a:spcPts val="0"/>
              </a:spcAft>
              <a:buNone/>
            </a:pPr>
            <a:r>
              <a:rPr lang="en" dirty="0">
                <a:latin typeface="Bookman Old Style" panose="02050604050505020204" pitchFamily="18" charset="0"/>
              </a:rPr>
              <a:t>    - low-income = 80% of median: Monmouth County: $83,000</a:t>
            </a:r>
          </a:p>
          <a:p>
            <a:pPr marL="0" lvl="0" indent="0" algn="l" rtl="0">
              <a:spcBef>
                <a:spcPts val="0"/>
              </a:spcBef>
              <a:spcAft>
                <a:spcPts val="0"/>
              </a:spcAft>
              <a:buNone/>
            </a:pPr>
            <a:endParaRPr lang="en" dirty="0">
              <a:latin typeface="Bookman Old Style" panose="02050604050505020204" pitchFamily="18" charset="0"/>
            </a:endParaRPr>
          </a:p>
          <a:p>
            <a:pPr marL="0" lvl="0" indent="0" algn="l" rtl="0">
              <a:spcBef>
                <a:spcPts val="0"/>
              </a:spcBef>
              <a:spcAft>
                <a:spcPts val="0"/>
              </a:spcAft>
              <a:buNone/>
            </a:pPr>
            <a:r>
              <a:rPr lang="en" dirty="0">
                <a:latin typeface="Bookman Old Style" panose="02050604050505020204" pitchFamily="18" charset="0"/>
              </a:rPr>
              <a:t>•  For middle-income: will cover 50% of the costs</a:t>
            </a:r>
          </a:p>
          <a:p>
            <a:pPr marL="0" lvl="0" indent="0" algn="l" rtl="0">
              <a:spcBef>
                <a:spcPts val="0"/>
              </a:spcBef>
              <a:spcAft>
                <a:spcPts val="0"/>
              </a:spcAft>
              <a:buNone/>
            </a:pPr>
            <a:r>
              <a:rPr lang="en" dirty="0">
                <a:latin typeface="Bookman Old Style" panose="02050604050505020204" pitchFamily="18" charset="0"/>
              </a:rPr>
              <a:t>    - $83,000 — $155.000</a:t>
            </a:r>
          </a:p>
          <a:p>
            <a:pPr marL="0" lvl="0" indent="0" algn="l" rtl="0">
              <a:spcBef>
                <a:spcPts val="0"/>
              </a:spcBef>
              <a:spcAft>
                <a:spcPts val="0"/>
              </a:spcAft>
              <a:buNone/>
            </a:pPr>
            <a:endParaRPr lang="en" dirty="0">
              <a:latin typeface="Bookman Old Style" panose="02050604050505020204" pitchFamily="18" charset="0"/>
            </a:endParaRPr>
          </a:p>
          <a:p>
            <a:pPr marL="0" lvl="0" indent="0" algn="l" rtl="0">
              <a:spcBef>
                <a:spcPts val="0"/>
              </a:spcBef>
              <a:spcAft>
                <a:spcPts val="0"/>
              </a:spcAft>
              <a:buNone/>
            </a:pPr>
            <a:r>
              <a:rPr lang="en" dirty="0">
                <a:latin typeface="Bookman Old Style" panose="02050604050505020204" pitchFamily="18" charset="0"/>
              </a:rPr>
              <a:t>•  See URL above for Rewiring America to calculate your possible rebates and tax credits and w</a:t>
            </a:r>
            <a:r>
              <a:rPr lang="en-US" dirty="0">
                <a:latin typeface="Bookman Old Style" panose="02050604050505020204" pitchFamily="18" charset="0"/>
              </a:rPr>
              <a:t>he</a:t>
            </a:r>
            <a:r>
              <a:rPr lang="en" dirty="0">
                <a:latin typeface="Bookman Old Style" panose="02050604050505020204" pitchFamily="18" charset="0"/>
              </a:rPr>
              <a:t>n they go into effect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dirty="0"/>
              <a:t>You can switch to 100% clean electricity, AND save money, instead of defaulting to 20% clean electric from JCP&amp;L.</a:t>
            </a:r>
          </a:p>
          <a:p>
            <a:r>
              <a:rPr lang="en-US" dirty="0"/>
              <a:t>Best investment: If you can SOON, pay cash to install rooftop solar.</a:t>
            </a:r>
          </a:p>
          <a:p>
            <a:r>
              <a:rPr lang="en-US" dirty="0"/>
              <a:t>OR (same GHG reduction): </a:t>
            </a:r>
            <a:r>
              <a:rPr lang="en-US" dirty="0" err="1"/>
              <a:t>swtich</a:t>
            </a:r>
            <a:r>
              <a:rPr lang="en-US" dirty="0"/>
              <a:t> to 100% clean supplier (spend 10 minutes, selecting vendor at URL)</a:t>
            </a:r>
          </a:p>
          <a:p>
            <a:pPr defTabSz="464149">
              <a:defRPr/>
            </a:pPr>
            <a:r>
              <a:rPr lang="en-US" dirty="0"/>
              <a:t>OR – wait a couple of years for investors to build large array “Community Solar” fields – which should prove to be a GREAT investment for you</a:t>
            </a:r>
          </a:p>
          <a:p>
            <a:pPr defTabSz="464149">
              <a:defRPr/>
            </a:pPr>
            <a:r>
              <a:rPr lang="en-US" dirty="0"/>
              <a:t>CLICK</a:t>
            </a:r>
          </a:p>
        </p:txBody>
      </p:sp>
    </p:spTree>
    <p:extLst>
      <p:ext uri="{BB962C8B-B14F-4D97-AF65-F5344CB8AC3E}">
        <p14:creationId xmlns:p14="http://schemas.microsoft.com/office/powerpoint/2010/main" val="273004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381000" y="685800"/>
            <a:ext cx="6096000" cy="34290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a:defRPr b="1"/>
            </a:pPr>
            <a:r>
              <a:t>This Truth in Ten slide deck is available to the public, not just Climate Reality Leaders, to be used in noncommercial, nonpromotional presentations broadcast on TV, streamed online, and in-person, but this slide may not be modified.</a:t>
            </a:r>
          </a:p>
          <a:p>
            <a:pPr>
              <a:defRPr b="1"/>
            </a:pPr>
            <a:endParaRPr/>
          </a:p>
          <a:p>
            <a:pPr>
              <a:defRPr b="1"/>
            </a:pPr>
            <a:endParaRPr/>
          </a:p>
          <a:p>
            <a:pPr>
              <a:spcBef>
                <a:spcPts val="1000"/>
              </a:spcBef>
            </a:pPr>
            <a:r>
              <a:t>TALKING POINTS:</a:t>
            </a:r>
          </a:p>
          <a:p>
            <a:pPr marL="222250" indent="-222250">
              <a:spcBef>
                <a:spcPts val="1000"/>
              </a:spcBef>
              <a:buSzPct val="75000"/>
              <a:buChar char="•"/>
            </a:pPr>
            <a:r>
              <a:t>There are many sources of human-caused global warming pollution: agricultural practices, forest burning, transportation, and many other factors. </a:t>
            </a:r>
          </a:p>
          <a:p>
            <a:pPr marL="222250" indent="-222250">
              <a:spcBef>
                <a:spcPts val="1000"/>
              </a:spcBef>
              <a:buSzPct val="75000"/>
              <a:buChar char="•"/>
            </a:pPr>
            <a:r>
              <a:t>But the main source and cause of the rising global temperatures we are seeing today is the burning of fossil fuels.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549275"/>
            <a:ext cx="4878388" cy="2744788"/>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2094070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081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4217416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1624218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601824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335326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833738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088050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4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5407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Shape 1292"/>
          <p:cNvSpPr>
            <a:spLocks noGrp="1" noRot="1" noChangeAspect="1"/>
          </p:cNvSpPr>
          <p:nvPr>
            <p:ph type="sldImg"/>
          </p:nvPr>
        </p:nvSpPr>
        <p:spPr>
          <a:xfrm>
            <a:off x="2362200" y="514350"/>
            <a:ext cx="4572000" cy="2571750"/>
          </a:xfrm>
          <a:prstGeom prst="rect">
            <a:avLst/>
          </a:prstGeom>
        </p:spPr>
        <p:txBody>
          <a:bodyPr/>
          <a:lstStyle/>
          <a:p>
            <a:endParaRPr/>
          </a:p>
        </p:txBody>
      </p:sp>
      <p:sp>
        <p:nvSpPr>
          <p:cNvPr id="1293" name="Shape 1293"/>
          <p:cNvSpPr>
            <a:spLocks noGrp="1"/>
          </p:cNvSpPr>
          <p:nvPr>
            <p:ph type="body" sz="quarter" idx="1"/>
          </p:nvPr>
        </p:nvSpPr>
        <p:spPr>
          <a:prstGeom prst="rect">
            <a:avLst/>
          </a:prstGeom>
        </p:spPr>
        <p:txBody>
          <a:bodyPr/>
          <a:lstStyle/>
          <a:p>
            <a:pPr>
              <a:defRPr b="1"/>
            </a:pPr>
            <a:r>
              <a:rPr lang="en-US" dirty="0"/>
              <a:t>ID #6101 - May not be modified or used in presentations that are recorded, streamed, or broadcast.</a:t>
            </a:r>
          </a:p>
          <a:p>
            <a:pPr>
              <a:defRPr sz="1400"/>
            </a:pPr>
            <a:endParaRPr lang="en-US" dirty="0"/>
          </a:p>
          <a:p>
            <a:pPr>
              <a:defRPr sz="1400"/>
            </a:pPr>
            <a:r>
              <a:rPr lang="en-US" dirty="0"/>
              <a:t>This was in New Jersey. </a:t>
            </a:r>
          </a:p>
          <a:p>
            <a:pPr>
              <a:defRPr sz="1400"/>
            </a:pPr>
            <a:endParaRPr lang="en-US" dirty="0"/>
          </a:p>
          <a:p>
            <a:pPr>
              <a:defRPr sz="1200"/>
            </a:pPr>
            <a:r>
              <a:rPr lang="en-US" b="1" dirty="0"/>
              <a:t>DESCRIPTION</a:t>
            </a:r>
            <a:r>
              <a:rPr lang="en-US" dirty="0"/>
              <a:t>: Photo of a man wading through waist-high flooded waters in Westville, New Jersey on June 20, 2019</a:t>
            </a:r>
          </a:p>
          <a:p>
            <a:pPr>
              <a:defRPr sz="1200"/>
            </a:pPr>
            <a:endParaRPr lang="en-US" dirty="0"/>
          </a:p>
          <a:p>
            <a:pPr>
              <a:defRPr sz="1200" b="1"/>
            </a:pPr>
            <a:r>
              <a:rPr lang="en-US" dirty="0"/>
              <a:t>ADDITIONAL TALKING POINTS: As the world gets warmer, the extra heat is intensifying the water cycle and leading to more extreme floods in many places around the world.[1*]</a:t>
            </a:r>
          </a:p>
          <a:p>
            <a:pPr marL="150418" indent="-150418">
              <a:buSzPct val="75000"/>
              <a:buChar char="•"/>
              <a:defRPr sz="1200"/>
            </a:pPr>
            <a:r>
              <a:rPr lang="en-US" dirty="0"/>
              <a:t>Floods are caused or amplified by both weather- and human-related factors. </a:t>
            </a:r>
          </a:p>
          <a:p>
            <a:pPr marL="150418" indent="-150418">
              <a:buSzPct val="75000"/>
              <a:buChar char="•"/>
              <a:defRPr sz="1200"/>
            </a:pPr>
            <a:r>
              <a:rPr lang="en-US" dirty="0"/>
              <a:t>Major weather factors include heavy and/or prolonged precipitation, snowmelt, thunderstorms, storm surges from hurricanes, and collapsed ice or debris jams in waterways.[1*]</a:t>
            </a:r>
          </a:p>
          <a:p>
            <a:pPr marL="150418" indent="-150418">
              <a:buSzPct val="75000"/>
              <a:buChar char="•"/>
              <a:defRPr sz="1200"/>
            </a:pPr>
            <a:r>
              <a:rPr lang="en-US" dirty="0"/>
              <a:t>Human factors include structural failures of dams and levees, altered drainage, and land-cover alterations.[1*]</a:t>
            </a:r>
          </a:p>
          <a:p>
            <a:pPr marL="150418" indent="-150418">
              <a:buSzPct val="75000"/>
              <a:buChar char="•"/>
              <a:defRPr sz="1200"/>
            </a:pPr>
            <a:r>
              <a:rPr lang="en-US" dirty="0"/>
              <a:t>Heavy downpours are instances when the amount of rain or snow exceeds what is normal, which varies by location and season, and these events are on the rise with climate change.[2*]</a:t>
            </a:r>
          </a:p>
          <a:p>
            <a:pPr>
              <a:defRPr sz="1200" b="1"/>
            </a:pPr>
            <a:endParaRPr lang="en-US" dirty="0"/>
          </a:p>
          <a:p>
            <a:pPr>
              <a:defRPr sz="1200" b="1"/>
            </a:pPr>
            <a:r>
              <a:rPr lang="en-US" dirty="0"/>
              <a:t>There are four major flood categories: flash, urban, river, and coastal flooding.[1*]</a:t>
            </a:r>
          </a:p>
          <a:p>
            <a:pPr marL="150418" indent="-150418">
              <a:buSzPct val="75000"/>
              <a:buChar char="•"/>
              <a:defRPr sz="1200"/>
            </a:pPr>
            <a:r>
              <a:rPr lang="en-US" dirty="0"/>
              <a:t>Flash floods occur in small and steep watersheds and waterways and can be caused by short-duration intense precipitation.[1*] Low lying areas or areas with poor drainage have increased vulnerability.[2*] </a:t>
            </a:r>
          </a:p>
          <a:p>
            <a:pPr marL="150418" indent="-150418">
              <a:buSzPct val="75000"/>
              <a:buChar char="•"/>
              <a:defRPr sz="1200"/>
            </a:pPr>
            <a:r>
              <a:rPr lang="en-US" dirty="0"/>
              <a:t>Urbanization creates large areas of impervious surfaces (such as roads, pavement, parking lots, and buildings). During brief but very heavy precipitation, these surfaces increase immediate runoff that can exceed the capacity of storm drains and lead to urban flooding.[1*]</a:t>
            </a:r>
          </a:p>
          <a:p>
            <a:pPr marL="150418" indent="-150418">
              <a:buSzPct val="75000"/>
              <a:buChar char="•"/>
              <a:defRPr sz="1200"/>
            </a:pPr>
            <a:r>
              <a:rPr lang="en-US" dirty="0"/>
              <a:t>River flooding occurs when surface water drained from a watershed into a stream or a river exceeds channel capacity, overflows the banks, and inundates adjacent low-lying areas.[1*] Between 13–41 million US residents are now at risk due to river flooding.[3*]</a:t>
            </a:r>
          </a:p>
          <a:p>
            <a:pPr marL="150418" indent="-150418">
              <a:buSzPct val="75000"/>
              <a:buChar char="•"/>
              <a:defRPr sz="1200"/>
            </a:pPr>
            <a:r>
              <a:rPr lang="en-US" dirty="0"/>
              <a:t>Coastal flooding is predominantly caused by storm surges that accompany hurricanes and other storms that push seawater toward the shore.[1*]</a:t>
            </a:r>
          </a:p>
          <a:p>
            <a:pPr>
              <a:defRPr sz="1200" b="1"/>
            </a:pPr>
            <a:endParaRPr lang="en-US" dirty="0"/>
          </a:p>
          <a:p>
            <a:pPr>
              <a:defRPr sz="1200" b="1"/>
            </a:pPr>
            <a:r>
              <a:rPr lang="en-US" dirty="0"/>
              <a:t>Extreme floods used to be rare events but in recent years they have become more frequent, intense, and costly.[4*]</a:t>
            </a:r>
          </a:p>
          <a:p>
            <a:pPr marL="150418" indent="-150418">
              <a:buSzPct val="75000"/>
              <a:buChar char="•"/>
              <a:defRPr sz="1200"/>
            </a:pPr>
            <a:r>
              <a:rPr lang="en-US" dirty="0"/>
              <a:t>In the past two decades, the world’s 10 worst floods have done more than $165 billion in damage and have driven more than 1 billion people from their homes.[5*] </a:t>
            </a:r>
          </a:p>
          <a:p>
            <a:pPr marL="150418" indent="-150418">
              <a:buSzPct val="75000"/>
              <a:buChar char="•"/>
              <a:defRPr sz="1200"/>
            </a:pPr>
            <a:r>
              <a:rPr lang="en-US" dirty="0"/>
              <a:t>By 2050, flooding is projected to inundate coastal cities an average of 40 times more often than present day.[4*] </a:t>
            </a:r>
          </a:p>
          <a:p>
            <a:pPr marL="150418" indent="-150418">
              <a:buSzPct val="75000"/>
              <a:buChar char="•"/>
              <a:defRPr sz="1200"/>
            </a:pPr>
            <a:r>
              <a:rPr lang="en-US" dirty="0"/>
              <a:t>The risk of extreme floods – such as those caused by Hurricane Sandy in 2012 – striking will likely increase to about once per year after 2100.[4*]</a:t>
            </a:r>
          </a:p>
          <a:p>
            <a:pPr>
              <a:defRPr sz="1200" b="1"/>
            </a:pPr>
            <a:endParaRPr lang="en-US" dirty="0"/>
          </a:p>
          <a:p>
            <a:pPr>
              <a:defRPr sz="1200" b="1"/>
            </a:pPr>
            <a:r>
              <a:rPr lang="en-US" dirty="0"/>
              <a:t>REFERENCES:</a:t>
            </a:r>
          </a:p>
          <a:p>
            <a:pPr>
              <a:defRPr sz="1200"/>
            </a:pPr>
            <a:r>
              <a:rPr lang="en-US" dirty="0"/>
              <a:t>[1*] National Climate Assessment, “Extreme Weather,” last accessed February 2020. https://nca2014.globalchange.gov/highlights/report-findings/extreme-weather</a:t>
            </a:r>
          </a:p>
          <a:p>
            <a:pPr>
              <a:defRPr sz="1200"/>
            </a:pPr>
            <a:r>
              <a:rPr lang="en-US" dirty="0"/>
              <a:t>[2*] Environmental Protection Agency, “Climate Change Indicators: Heavy Precipitation,” last updated August 2016. https://www.epa.gov/climate-indicators/climate-change-indicators-heavy-precipitation</a:t>
            </a:r>
          </a:p>
          <a:p>
            <a:pPr>
              <a:defRPr sz="1200"/>
            </a:pPr>
            <a:r>
              <a:rPr lang="en-US" dirty="0"/>
              <a:t>[3*] </a:t>
            </a:r>
            <a:r>
              <a:rPr lang="en-US" dirty="0" err="1"/>
              <a:t>FloodList</a:t>
            </a:r>
            <a:r>
              <a:rPr lang="en-US" dirty="0"/>
              <a:t> News, “New Study Finds Over 40 Million Americans at Risk from River Flooding,” March 1, 2018. http://floodlist.com/america/usa/study-40-million-americas-flood-risk</a:t>
            </a:r>
          </a:p>
          <a:p>
            <a:pPr>
              <a:defRPr sz="1200"/>
            </a:pPr>
            <a:r>
              <a:rPr lang="en-US" dirty="0"/>
              <a:t>[4*] Georgina </a:t>
            </a:r>
            <a:r>
              <a:rPr lang="en-US" dirty="0" err="1"/>
              <a:t>Gustin</a:t>
            </a:r>
            <a:r>
              <a:rPr lang="en-US" dirty="0"/>
              <a:t>, “U.S. Coastal Cities Will Flood More Often and More Severely, Study Warns,” Inside Climate News, June 7, 2017. https://insideclimatenews.org/news/07062017/coastal-flooding-extreme-sea-level-rise-forecast</a:t>
            </a:r>
          </a:p>
          <a:p>
            <a:pPr>
              <a:defRPr sz="1200"/>
            </a:pPr>
            <a:r>
              <a:rPr lang="en-US" dirty="0"/>
              <a:t>[5*] Emily </a:t>
            </a:r>
            <a:r>
              <a:rPr lang="en-US" dirty="0" err="1"/>
              <a:t>Anthes</a:t>
            </a:r>
            <a:r>
              <a:rPr lang="en-US" dirty="0"/>
              <a:t>, “A Floating House to Resist the Floods of Climate Change,” The New Yorker, January 3, 2018. https://www.newyorker.com/tech/elements/a-floating-house-to-resist-the-floods-of-climate-change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3641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156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3" name="Shape 6373"/>
          <p:cNvSpPr>
            <a:spLocks noGrp="1" noRot="1" noChangeAspect="1"/>
          </p:cNvSpPr>
          <p:nvPr>
            <p:ph type="sldImg"/>
          </p:nvPr>
        </p:nvSpPr>
        <p:spPr>
          <a:xfrm>
            <a:off x="2362200" y="514350"/>
            <a:ext cx="4572000" cy="2571750"/>
          </a:xfrm>
          <a:prstGeom prst="rect">
            <a:avLst/>
          </a:prstGeom>
        </p:spPr>
        <p:txBody>
          <a:bodyPr/>
          <a:lstStyle/>
          <a:p>
            <a:endParaRPr/>
          </a:p>
        </p:txBody>
      </p:sp>
      <p:sp>
        <p:nvSpPr>
          <p:cNvPr id="6374" name="Shape 6374"/>
          <p:cNvSpPr>
            <a:spLocks noGrp="1"/>
          </p:cNvSpPr>
          <p:nvPr>
            <p:ph type="body" sz="quarter" idx="1"/>
          </p:nvPr>
        </p:nvSpPr>
        <p:spPr>
          <a:prstGeom prst="rect">
            <a:avLst/>
          </a:prstGeom>
        </p:spPr>
        <p:txBody>
          <a:bodyPr/>
          <a:lstStyle/>
          <a:p>
            <a:pPr>
              <a:defRPr b="1"/>
            </a:pPr>
            <a:r>
              <a:rPr lang="en-US" dirty="0"/>
              <a:t>ID #1630 - Can be used in noncommercial online and TV broadcasts of your presentation, but not modified.</a:t>
            </a:r>
          </a:p>
          <a:p>
            <a:pPr>
              <a:defRPr sz="1400"/>
            </a:pPr>
            <a:endParaRPr lang="en-US" dirty="0"/>
          </a:p>
          <a:p>
            <a:pPr>
              <a:defRPr sz="1400"/>
            </a:pPr>
            <a:r>
              <a:rPr lang="en-US" dirty="0"/>
              <a:t>Well, luckily the answer to that question is yes, too, because we have the solutions at hand.</a:t>
            </a:r>
          </a:p>
          <a:p>
            <a:pPr>
              <a:defRPr sz="1400"/>
            </a:pPr>
            <a:endParaRPr lang="en-US" dirty="0"/>
          </a:p>
          <a:p>
            <a:pPr>
              <a:defRPr sz="1200"/>
            </a:pPr>
            <a:r>
              <a:rPr lang="en-US" b="1" dirty="0"/>
              <a:t>DESCRIPTION</a:t>
            </a:r>
            <a:r>
              <a:rPr lang="en-US" dirty="0"/>
              <a:t>: Text slide stating that we have solutions to the climate crisis at hand</a:t>
            </a:r>
          </a:p>
        </p:txBody>
      </p:sp>
    </p:spTree>
    <p:extLst>
      <p:ext uri="{BB962C8B-B14F-4D97-AF65-F5344CB8AC3E}">
        <p14:creationId xmlns:p14="http://schemas.microsoft.com/office/powerpoint/2010/main" val="1401605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1282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682441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4506913" y="393700"/>
            <a:ext cx="3505200" cy="1971675"/>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4096817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This chart was created by Pat Miller.  This is inspired by </a:t>
            </a:r>
          </a:p>
          <a:p>
            <a:r>
              <a:rPr lang="en-US" dirty="0"/>
              <a:t>“Drawdown: The Most Comprehensive Plan Ever Proposed to Reverse Global Warming” by Paul Hawken</a:t>
            </a:r>
          </a:p>
        </p:txBody>
      </p:sp>
    </p:spTree>
    <p:extLst>
      <p:ext uri="{BB962C8B-B14F-4D97-AF65-F5344CB8AC3E}">
        <p14:creationId xmlns:p14="http://schemas.microsoft.com/office/powerpoint/2010/main" val="2848513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6913" y="393700"/>
            <a:ext cx="3505200" cy="1971675"/>
          </a:xfrm>
        </p:spPr>
      </p:sp>
      <p:sp>
        <p:nvSpPr>
          <p:cNvPr id="3" name="Notes Placeholder 2"/>
          <p:cNvSpPr>
            <a:spLocks noGrp="1"/>
          </p:cNvSpPr>
          <p:nvPr>
            <p:ph type="body" idx="1"/>
          </p:nvPr>
        </p:nvSpPr>
        <p:spPr/>
        <p:txBody>
          <a:bodyPr/>
          <a:lstStyle/>
          <a:p>
            <a:r>
              <a:rPr lang="en-US" sz="1400" b="1" dirty="0"/>
              <a:t>BY 2050:</a:t>
            </a:r>
          </a:p>
          <a:p>
            <a:r>
              <a:rPr lang="en-US" sz="1400" b="1" dirty="0"/>
              <a:t>Highly energy efficient NETZERO building standards will be the norm.</a:t>
            </a:r>
          </a:p>
          <a:p>
            <a:r>
              <a:rPr lang="en-US" sz="1400" b="1" dirty="0"/>
              <a:t>FOSSIL FUELS are almost totally abandoned.  </a:t>
            </a:r>
          </a:p>
          <a:p>
            <a:r>
              <a:rPr lang="en-US" sz="1400" b="1" dirty="0"/>
              <a:t>The world’s electric grids are upgraded for the high electrical loads</a:t>
            </a:r>
          </a:p>
          <a:p>
            <a:r>
              <a:rPr lang="en-US" sz="1400" b="1" dirty="0"/>
              <a:t>GAS STATIONS ARE NON-EXISTENT.   </a:t>
            </a:r>
          </a:p>
          <a:p>
            <a:r>
              <a:rPr lang="en-US" sz="1400" b="1" dirty="0"/>
              <a:t>In Maryland, the 1</a:t>
            </a:r>
            <a:r>
              <a:rPr lang="en-US" sz="1400" b="1" baseline="30000" dirty="0"/>
              <a:t>st</a:t>
            </a:r>
            <a:r>
              <a:rPr lang="en-US" sz="1400" b="1" dirty="0"/>
              <a:t> First US gas station just dumped the pumps &amp; installed EV Chargers </a:t>
            </a:r>
          </a:p>
          <a:p>
            <a:endParaRPr lang="en-US" sz="1400" b="1" dirty="0"/>
          </a:p>
          <a:p>
            <a:r>
              <a:rPr lang="en-US" sz="1400" b="1" dirty="0"/>
              <a:t>Our plastic mess is gone</a:t>
            </a:r>
          </a:p>
          <a:p>
            <a:r>
              <a:rPr lang="en-US" sz="1400" b="1" dirty="0"/>
              <a:t>We are moving to a plant-based healthy diet.</a:t>
            </a:r>
          </a:p>
          <a:p>
            <a:endParaRPr lang="en-US" sz="1400" b="1" dirty="0"/>
          </a:p>
          <a:p>
            <a:r>
              <a:rPr lang="en-US" sz="1400" b="1" dirty="0"/>
              <a:t>We MUST make these changes to save lives.</a:t>
            </a:r>
          </a:p>
          <a:p>
            <a:r>
              <a:rPr lang="en-US" sz="1400" b="1" dirty="0"/>
              <a:t>If we wait, the solutions become ever more costly</a:t>
            </a:r>
          </a:p>
        </p:txBody>
      </p:sp>
    </p:spTree>
    <p:extLst>
      <p:ext uri="{BB962C8B-B14F-4D97-AF65-F5344CB8AC3E}">
        <p14:creationId xmlns:p14="http://schemas.microsoft.com/office/powerpoint/2010/main" val="164399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6" name="Shape 1936"/>
          <p:cNvSpPr>
            <a:spLocks noGrp="1" noRot="1" noChangeAspect="1"/>
          </p:cNvSpPr>
          <p:nvPr>
            <p:ph type="sldImg"/>
          </p:nvPr>
        </p:nvSpPr>
        <p:spPr>
          <a:xfrm>
            <a:off x="2362200" y="514350"/>
            <a:ext cx="4572000" cy="2571750"/>
          </a:xfrm>
          <a:prstGeom prst="rect">
            <a:avLst/>
          </a:prstGeom>
        </p:spPr>
        <p:txBody>
          <a:bodyPr/>
          <a:lstStyle/>
          <a:p>
            <a:endParaRPr/>
          </a:p>
        </p:txBody>
      </p:sp>
      <p:sp>
        <p:nvSpPr>
          <p:cNvPr id="1937" name="Shape 1937"/>
          <p:cNvSpPr>
            <a:spLocks noGrp="1"/>
          </p:cNvSpPr>
          <p:nvPr>
            <p:ph type="body" sz="quarter" idx="1"/>
          </p:nvPr>
        </p:nvSpPr>
        <p:spPr>
          <a:prstGeom prst="rect">
            <a:avLst/>
          </a:prstGeom>
        </p:spPr>
        <p:txBody>
          <a:bodyPr/>
          <a:lstStyle/>
          <a:p>
            <a:pPr>
              <a:defRPr b="1"/>
            </a:pPr>
            <a:r>
              <a:rPr lang="en-US"/>
              <a:t>ID #6447 - May be live-streamed, broadcast, and presented in-person, but may not be recorded or modified.</a:t>
            </a:r>
          </a:p>
          <a:p>
            <a:pPr>
              <a:defRPr sz="1400"/>
            </a:pPr>
            <a:endParaRPr lang="en-US"/>
          </a:p>
          <a:p>
            <a:pPr>
              <a:defRPr sz="1400"/>
            </a:pPr>
            <a:r>
              <a:rPr lang="en-US"/>
              <a:t>In California last fall, they had devastating fires.</a:t>
            </a:r>
          </a:p>
          <a:p>
            <a:pPr>
              <a:defRPr sz="1400"/>
            </a:pPr>
            <a:endParaRPr lang="en-US"/>
          </a:p>
          <a:p>
            <a:pPr>
              <a:defRPr sz="1200" b="1"/>
            </a:pPr>
            <a:r>
              <a:rPr lang="en-US"/>
              <a:t>DESCRIPTION</a:t>
            </a:r>
            <a:r>
              <a:rPr lang="en-US" b="0"/>
              <a:t>: Photo of embers flying across a roadway as the </a:t>
            </a:r>
            <a:r>
              <a:rPr lang="en-US" b="0" err="1"/>
              <a:t>Kincade</a:t>
            </a:r>
            <a:r>
              <a:rPr lang="en-US" b="0"/>
              <a:t> Fire burned through the </a:t>
            </a:r>
            <a:r>
              <a:rPr lang="en-US" b="0" err="1"/>
              <a:t>Jimtown</a:t>
            </a:r>
            <a:r>
              <a:rPr lang="en-US" b="0"/>
              <a:t> community of Sonoma County, California on October 24, 2019</a:t>
            </a:r>
          </a:p>
          <a:p>
            <a:pPr>
              <a:defRPr sz="1200" b="1"/>
            </a:pPr>
            <a:endParaRPr lang="en-US" b="0"/>
          </a:p>
          <a:p>
            <a:pPr>
              <a:defRPr sz="1200" b="1"/>
            </a:pPr>
            <a:r>
              <a:rPr lang="en-US"/>
              <a:t>ADDITIONAL TALKING POINTS: Research shows that changes in climate have led to hot, dry conditions that increase the risk of fire activity.[1*] </a:t>
            </a:r>
          </a:p>
          <a:p>
            <a:pPr marL="150418" indent="-150418">
              <a:buSzPct val="75000"/>
              <a:buChar char="•"/>
              <a:defRPr sz="1200"/>
            </a:pPr>
            <a:r>
              <a:rPr lang="en-US"/>
              <a:t>Wildfires are increasing in size, intensity, and duration, burning hotter and longer.[1*]</a:t>
            </a:r>
          </a:p>
          <a:p>
            <a:pPr marL="150418" indent="-150418">
              <a:buSzPct val="75000"/>
              <a:buChar char="•"/>
              <a:defRPr sz="1200"/>
            </a:pPr>
            <a:r>
              <a:rPr lang="en-US"/>
              <a:t>Fire seasons are also lasting longer.[2*]</a:t>
            </a:r>
          </a:p>
          <a:p>
            <a:pPr>
              <a:defRPr sz="1200" b="1"/>
            </a:pPr>
            <a:endParaRPr lang="en-US"/>
          </a:p>
          <a:p>
            <a:pPr>
              <a:defRPr sz="1200" b="1"/>
            </a:pPr>
            <a:r>
              <a:rPr lang="en-US"/>
              <a:t>Five main factors contribute to increased fire activity in some areas.[3*]</a:t>
            </a:r>
          </a:p>
          <a:p>
            <a:pPr marL="150418" indent="-150418">
              <a:buSzPct val="75000"/>
              <a:buChar char="•"/>
              <a:defRPr sz="1200"/>
            </a:pPr>
            <a:r>
              <a:rPr lang="en-US"/>
              <a:t>First, spring and summer are coming earlier and lasting longer, respectively, and arrive with more extreme temperatures.</a:t>
            </a:r>
          </a:p>
          <a:p>
            <a:pPr marL="150418" indent="-150418">
              <a:buSzPct val="75000"/>
              <a:buChar char="•"/>
              <a:defRPr sz="1200"/>
            </a:pPr>
            <a:r>
              <a:rPr lang="en-US"/>
              <a:t>Second, with spring arriving earlier, snowpack is melting sooner, resulting in less water available during the hottest months and giving vegetation more time to dry out.</a:t>
            </a:r>
          </a:p>
          <a:p>
            <a:pPr marL="150418" indent="-150418">
              <a:buSzPct val="75000"/>
              <a:buChar char="•"/>
              <a:defRPr sz="1200"/>
            </a:pPr>
            <a:r>
              <a:rPr lang="en-US"/>
              <a:t>Third, plants lose water during transpiration — and the higher the ambient temperature, the more water they lose, leaving them drier and more susceptible to fire.</a:t>
            </a:r>
          </a:p>
          <a:p>
            <a:pPr marL="150418" indent="-150418">
              <a:buSzPct val="75000"/>
              <a:buChar char="•"/>
              <a:defRPr sz="1200"/>
            </a:pPr>
            <a:r>
              <a:rPr lang="en-US"/>
              <a:t>Fourth, studies show that lightning-induced North American forest fires have increased since 1975 and predict that the number of lightning strikes in the United States could increase by about 12 percent for every degree Celsius of warming. </a:t>
            </a:r>
          </a:p>
          <a:p>
            <a:pPr marL="150418" indent="-150418">
              <a:buSzPct val="75000"/>
              <a:buChar char="•"/>
              <a:defRPr sz="1200"/>
            </a:pPr>
            <a:r>
              <a:rPr lang="en-US"/>
              <a:t>Finally, evidence suggests that climate change may cause more extreme winds in some parts of the world, fanning more flames when fires do break out.</a:t>
            </a:r>
          </a:p>
          <a:p>
            <a:pPr>
              <a:defRPr sz="1200" b="1"/>
            </a:pPr>
            <a:endParaRPr lang="en-US"/>
          </a:p>
          <a:p>
            <a:pPr>
              <a:defRPr sz="1200" b="1"/>
            </a:pPr>
            <a:r>
              <a:rPr lang="en-US"/>
              <a:t>Compared to natural causes, wildfires are most often the result of human activity, stemming from debris burning, arson, campfires, and fireworks – all made more dangerous under drier conditions.[2*]</a:t>
            </a:r>
          </a:p>
          <a:p>
            <a:pPr marL="150418" indent="-150418">
              <a:buSzPct val="75000"/>
              <a:buChar char="•"/>
              <a:defRPr sz="1200"/>
            </a:pPr>
            <a:r>
              <a:rPr lang="en-US"/>
              <a:t>In recent decades, man-made fires are estimated to have tripled the average fire season.[2*]</a:t>
            </a:r>
          </a:p>
          <a:p>
            <a:pPr marL="150418" indent="-150418">
              <a:buSzPct val="75000"/>
              <a:buChar char="•"/>
              <a:defRPr sz="1200"/>
            </a:pPr>
            <a:r>
              <a:rPr lang="en-US"/>
              <a:t>As of 2019, up to 90 percent of all US wildland fires were intentionally or accidentally caused by people.[4*]</a:t>
            </a:r>
          </a:p>
          <a:p>
            <a:pPr>
              <a:defRPr sz="1200" b="1"/>
            </a:pPr>
            <a:endParaRPr lang="en-US"/>
          </a:p>
          <a:p>
            <a:pPr>
              <a:defRPr sz="1200" b="1"/>
            </a:pPr>
            <a:r>
              <a:rPr lang="en-US"/>
              <a:t>Annually, wildfires can already burn millions of hectares and force hundreds of thousands to evacuate, with consequences for both immediate safety and long-term health.[5*] </a:t>
            </a:r>
          </a:p>
          <a:p>
            <a:pPr marL="150418" indent="-150418">
              <a:buSzPct val="75000"/>
              <a:buChar char="•"/>
              <a:defRPr sz="1200"/>
            </a:pPr>
            <a:r>
              <a:rPr lang="en-US"/>
              <a:t>Triggered by warmer temperatures and drier conditions, wildfires and related damages are projected to increase globally this century, particularly in parts of Europe and throughout western North America.[6*] </a:t>
            </a:r>
          </a:p>
          <a:p>
            <a:pPr marL="150418" indent="-150418">
              <a:buSzPct val="75000"/>
              <a:buChar char="•"/>
              <a:defRPr sz="1200"/>
            </a:pPr>
            <a:r>
              <a:rPr lang="en-US"/>
              <a:t>Since 1972, California’s annual burned area has increased by more than five times. In the past decade, California saw five of its 10 largest wildfires, and experienced seven of the 10 most destructive wildfires in state history – including the Camp Fire, California’s deadliest wildfire.[7*]</a:t>
            </a:r>
          </a:p>
          <a:p>
            <a:pPr marL="150418" indent="-150418">
              <a:buSzPct val="75000"/>
              <a:buChar char="•"/>
              <a:defRPr sz="1200"/>
            </a:pPr>
            <a:r>
              <a:rPr lang="en-US"/>
              <a:t>Forest fires are also a major threat to air quality: particle emissions can lead to increased health issues, such as cardiac and respiratory disease, as well as direct mortality.[6*] </a:t>
            </a:r>
          </a:p>
          <a:p>
            <a:pPr marL="150418" indent="-150418">
              <a:buSzPct val="75000"/>
              <a:buChar char="•"/>
              <a:defRPr sz="1200"/>
            </a:pPr>
            <a:r>
              <a:rPr lang="en-US"/>
              <a:t>Australia experienced its hottest and driest year on record in 2019, resulting in drier lands and early fires.[8*] </a:t>
            </a:r>
          </a:p>
          <a:p>
            <a:pPr marL="150418" indent="-150418">
              <a:buSzPct val="75000"/>
              <a:buChar char="•"/>
              <a:defRPr sz="1200"/>
            </a:pPr>
            <a:r>
              <a:rPr lang="en-US"/>
              <a:t>While fires have historically occurred primarily in places where few people lived, the 2019-2020 Australian fires were different, affecting populated areas. In New South Wales and Victoria alone, about 16 million acres of land burned, while millions more burned in other parts of the country, killing about 30 people, an estimated billion animals, and destroying at least 2,500 homes.[8*] </a:t>
            </a:r>
          </a:p>
          <a:p>
            <a:pPr>
              <a:defRPr sz="1200" b="1"/>
            </a:pPr>
            <a:endParaRPr lang="en-US"/>
          </a:p>
          <a:p>
            <a:pPr>
              <a:defRPr sz="1200" b="1"/>
            </a:pPr>
            <a:r>
              <a:rPr lang="en-US"/>
              <a:t>REFERENCES</a:t>
            </a:r>
            <a:r>
              <a:rPr lang="en-US" b="0"/>
              <a:t>:</a:t>
            </a:r>
          </a:p>
          <a:p>
            <a:pPr>
              <a:defRPr sz="1200"/>
            </a:pPr>
            <a:r>
              <a:rPr lang="en-US"/>
              <a:t>[1*] Center For Climate And Energy Solutions, “Wildfires and Climate Change,” last accessed July, 2020. https://www.c2es.org/content/wildfires-and-climate-change/</a:t>
            </a:r>
          </a:p>
          <a:p>
            <a:pPr>
              <a:defRPr sz="1200"/>
            </a:pPr>
            <a:r>
              <a:rPr lang="en-US"/>
              <a:t>[2*] Jason Daley, “Study Shows 84% Of Wildfires Caused By Humans,” Smithsonian Magazine, February 28, 2017. https://www.smithsonianmag.com/smart-news/study-shows-84-wildfires-caused-humans-180962315/</a:t>
            </a:r>
          </a:p>
          <a:p>
            <a:pPr>
              <a:defRPr sz="1200"/>
            </a:pPr>
            <a:r>
              <a:rPr lang="en-US"/>
              <a:t>[3*] Chelsea Harvey, “Here’s What We Know About Wildfires and Climate Change,” Climate Wire, Scientific American, October 13, 2017. https://www.scientificamerican.com/article/heres-what-we-know-about-wildfires-and-climate-change/</a:t>
            </a:r>
          </a:p>
          <a:p>
            <a:pPr>
              <a:defRPr sz="1200"/>
            </a:pPr>
            <a:r>
              <a:rPr lang="en-US"/>
              <a:t>[4*] Insurance Information Institute, “Facts + Statistics: Wildfires,” last accessed July, 2020. https://www.iii.org/fact-statistic/facts-statistics-wildfires</a:t>
            </a:r>
          </a:p>
          <a:p>
            <a:pPr>
              <a:defRPr sz="1200"/>
            </a:pPr>
            <a:r>
              <a:rPr lang="en-US"/>
              <a:t>[5*] Union Of Concerned Scientists, "The Connection Between Climate Change and Wildfires," last updated March 11, 2020. https://www.ucsusa.org/resources/climate-change-and-wildfires#.WuIWwtPwZTY</a:t>
            </a:r>
          </a:p>
          <a:p>
            <a:pPr>
              <a:defRPr sz="1200"/>
            </a:pPr>
            <a:r>
              <a:rPr lang="en-US"/>
              <a:t>[6*] R. Sari </a:t>
            </a:r>
            <a:r>
              <a:rPr lang="en-US" err="1"/>
              <a:t>Kovats</a:t>
            </a:r>
            <a:r>
              <a:rPr lang="en-US"/>
              <a:t> et al., “Climate Change 2014: Impacts, Adaptation, and Vulnerability. Part B: Regional Aspects,” Contribution of Working Group II to the Fifth Assessment Report of the Intergovernmental Panel on Climate Change, Cambridge University Press, Section 23.4.4 (March 31, 2014): Pages 1267-1326. https://www.ipcc.ch/site/assets/uploads/2018/02/WGIIAR5-PartB_FINAL.pdf</a:t>
            </a:r>
          </a:p>
          <a:p>
            <a:pPr>
              <a:defRPr sz="1200"/>
            </a:pPr>
            <a:r>
              <a:rPr lang="en-US"/>
              <a:t>[7*] Robinson Meyer, “California’s Wildfires Are 500 Percent Larger Due to Climate Change,” The Atlantic, July 16, 2019. https://www.theatlantic.com/science/archive/2019/07/climate-change-500-percent-increase-california-wildfires/594016/</a:t>
            </a:r>
          </a:p>
          <a:p>
            <a:pPr>
              <a:defRPr sz="1200"/>
            </a:pPr>
            <a:r>
              <a:rPr lang="en-US"/>
              <a:t>[8*] Jamie </a:t>
            </a:r>
            <a:r>
              <a:rPr lang="en-US" err="1"/>
              <a:t>Tarabay</a:t>
            </a:r>
            <a:r>
              <a:rPr lang="en-US"/>
              <a:t>, “Why these Australia Fires Are Like Nothing We've Seen Before,” The New York Times, January 21, 2020. https://www.nytimes.com/2020/01/21/world/australia/fires-size-climate.html</a:t>
            </a:r>
          </a:p>
          <a:p>
            <a:pPr>
              <a:defRPr sz="1200" b="1"/>
            </a:pPr>
            <a:endParaRPr lang="en-US"/>
          </a:p>
          <a:p>
            <a:pPr>
              <a:defRPr sz="1200"/>
            </a:pPr>
            <a:r>
              <a:rPr lang="en-US" b="1"/>
              <a:t>SLIDE SOURCE(S)</a:t>
            </a:r>
            <a:r>
              <a:rPr lang="en-US"/>
              <a:t>: https://www.pressdemocrat.com/news/10216601-181/kincade-fire-starts-inside-the?artslide=0; https://www.usatoday.com/story/news/nation/2019/10/24/kincade-san-bernardino-fires-shutoff-power-california-evacuations/2452820001/</a:t>
            </a:r>
          </a:p>
          <a:p>
            <a:pPr>
              <a:defRPr sz="1200"/>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a:defRPr b="1"/>
            </a:pPr>
            <a:r>
              <a:rPr dirty="0"/>
              <a:t>This Truth in Ten slide deck is available to the public, not just Climate Reality Leaders, to be used in noncommercial, nonpromotional presentations broadcast on TV, streamed online, and in-person, but this slide may not be modified.</a:t>
            </a:r>
          </a:p>
          <a:p>
            <a:pPr>
              <a:defRPr b="1"/>
            </a:pPr>
            <a:endParaRPr dirty="0"/>
          </a:p>
          <a:p>
            <a:pPr>
              <a:defRPr b="1"/>
            </a:pPr>
            <a:endParaRPr dirty="0"/>
          </a:p>
          <a:p>
            <a:pPr>
              <a:spcBef>
                <a:spcPts val="1000"/>
              </a:spcBef>
            </a:pPr>
            <a:r>
              <a:rPr dirty="0"/>
              <a:t>TALKING POINTS:</a:t>
            </a:r>
          </a:p>
          <a:p>
            <a:pPr marL="222250" indent="-222250">
              <a:spcBef>
                <a:spcPts val="1000"/>
              </a:spcBef>
              <a:buSzPct val="75000"/>
              <a:buChar char="•"/>
            </a:pPr>
            <a:r>
              <a:rPr dirty="0"/>
              <a:t>Changing precipitation patterns can lead to drought and water shortages. Southern Brazil, for example, suffered a devastating drought in 2015 and 2016.</a:t>
            </a:r>
          </a:p>
          <a:p>
            <a:pPr>
              <a:spcBef>
                <a:spcPts val="1000"/>
              </a:spcBef>
            </a:pPr>
            <a:endParaRPr dirty="0"/>
          </a:p>
          <a:p>
            <a:pPr>
              <a:spcBef>
                <a:spcPts val="1000"/>
              </a:spcBef>
            </a:pPr>
            <a:r>
              <a:rPr dirty="0"/>
              <a:t>PHOTO: The Sistema Cantareira (Cantareira system), the water supply system in the state of São Paulo, Brazil during a severe drought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9" name="Shape 4759"/>
          <p:cNvSpPr>
            <a:spLocks noGrp="1" noRot="1" noChangeAspect="1"/>
          </p:cNvSpPr>
          <p:nvPr>
            <p:ph type="sldImg"/>
          </p:nvPr>
        </p:nvSpPr>
        <p:spPr>
          <a:xfrm>
            <a:off x="2362200" y="514350"/>
            <a:ext cx="4572000" cy="2571750"/>
          </a:xfrm>
          <a:prstGeom prst="rect">
            <a:avLst/>
          </a:prstGeom>
        </p:spPr>
        <p:txBody>
          <a:bodyPr/>
          <a:lstStyle/>
          <a:p>
            <a:endParaRPr/>
          </a:p>
        </p:txBody>
      </p:sp>
      <p:sp>
        <p:nvSpPr>
          <p:cNvPr id="4760" name="Shape 4760"/>
          <p:cNvSpPr>
            <a:spLocks noGrp="1"/>
          </p:cNvSpPr>
          <p:nvPr>
            <p:ph type="body" sz="quarter" idx="1"/>
          </p:nvPr>
        </p:nvSpPr>
        <p:spPr>
          <a:prstGeom prst="rect">
            <a:avLst/>
          </a:prstGeom>
        </p:spPr>
        <p:txBody>
          <a:bodyPr/>
          <a:lstStyle/>
          <a:p>
            <a:pPr>
              <a:defRPr b="1"/>
            </a:pPr>
            <a:r>
              <a:rPr lang="en-US"/>
              <a:t>ID #6685 - May be live-streamed, broadcast, and presented in-person, but may not be recorded or modified.</a:t>
            </a:r>
          </a:p>
          <a:p>
            <a:pPr>
              <a:defRPr sz="1400"/>
            </a:pPr>
            <a:endParaRPr lang="en-US"/>
          </a:p>
          <a:p>
            <a:pPr>
              <a:defRPr sz="1400"/>
            </a:pPr>
            <a:r>
              <a:rPr lang="en-US"/>
              <a:t>It also makes people more vulnerable to the COVID-19 pandemic all over the world. More air pollution, a higher death rate from COVID-19.</a:t>
            </a:r>
          </a:p>
          <a:p>
            <a:pPr>
              <a:defRPr sz="1400"/>
            </a:pPr>
            <a:endParaRPr lang="en-US"/>
          </a:p>
          <a:p>
            <a:pPr>
              <a:defRPr sz="1200" b="1"/>
            </a:pPr>
            <a:r>
              <a:rPr lang="en-US"/>
              <a:t>DESCRIPTION</a:t>
            </a:r>
            <a:r>
              <a:rPr lang="en-US" b="0"/>
              <a:t>: Photo of people wearing face masks walking through smog in Changchun, Jilin Province, China on April 15, 2020 with text stating that a study of 324 cities in China found a 15 – 22 percent increase in COVID-19 cases in areas with elevated levels of NO</a:t>
            </a:r>
            <a:r>
              <a:rPr lang="en-US" b="0" baseline="-5999"/>
              <a:t>2</a:t>
            </a:r>
            <a:r>
              <a:rPr lang="en-US" b="0"/>
              <a:t> and PM 2.5 particulate pollution</a:t>
            </a:r>
          </a:p>
          <a:p>
            <a:pPr>
              <a:defRPr sz="1200"/>
            </a:pPr>
            <a:endParaRPr lang="en-US" b="0"/>
          </a:p>
          <a:p>
            <a:pPr>
              <a:defRPr sz="1200" b="1"/>
            </a:pPr>
            <a:r>
              <a:rPr lang="en-US"/>
              <a:t>ADDITIONAL TALKING POINTS</a:t>
            </a:r>
            <a:r>
              <a:rPr lang="en-US" b="0"/>
              <a:t>:</a:t>
            </a:r>
            <a:r>
              <a:rPr lang="en-US"/>
              <a:t> </a:t>
            </a:r>
          </a:p>
          <a:p>
            <a:pPr>
              <a:defRPr sz="1200" b="1"/>
            </a:pPr>
            <a:r>
              <a:rPr lang="en-US"/>
              <a:t>Pollution from extracting and burning fossil fuels isn’t only driving the climate crisis – it’s also creating a public and environmental health crisis worldwide. </a:t>
            </a:r>
          </a:p>
          <a:p>
            <a:pPr>
              <a:defRPr sz="1200" b="1"/>
            </a:pPr>
            <a:endParaRPr lang="en-US"/>
          </a:p>
          <a:p>
            <a:pPr>
              <a:defRPr sz="1200" b="1"/>
            </a:pPr>
            <a:r>
              <a:rPr lang="en-US"/>
              <a:t>Burning fossil fuels releases deadly pollution into the air.</a:t>
            </a:r>
          </a:p>
          <a:p>
            <a:pPr marL="150418" indent="-150418">
              <a:buSzPct val="75000"/>
              <a:buChar char="•"/>
              <a:defRPr sz="1200"/>
            </a:pPr>
            <a:r>
              <a:rPr lang="en-US"/>
              <a:t>Air pollution – such as that produced from burning fossil fuels like coal and oil – can expose people to small particulate matter of 2.5 microns or less in diameter (PM2.5). These particles can penetrate the lung barrier and enter the blood system, resulting in cardiovascular and respiratory diseases, and cancers.[1*]</a:t>
            </a:r>
          </a:p>
          <a:p>
            <a:pPr marL="150418" indent="-150418">
              <a:buSzPct val="75000"/>
              <a:buChar char="•"/>
              <a:defRPr sz="1200"/>
            </a:pPr>
            <a:r>
              <a:rPr lang="en-US"/>
              <a:t>Ambient outdoor air pollution kills millions of people every year.[1*]</a:t>
            </a:r>
          </a:p>
          <a:p>
            <a:pPr marL="150418" indent="-150418">
              <a:buSzPct val="75000"/>
              <a:buChar char="•"/>
              <a:defRPr sz="1200"/>
            </a:pPr>
            <a:r>
              <a:rPr lang="en-US"/>
              <a:t>In 2016, around 58 percent of deaths from ambient air pollution were due to </a:t>
            </a:r>
            <a:r>
              <a:rPr lang="en-US" err="1"/>
              <a:t>ischaemic</a:t>
            </a:r>
            <a:r>
              <a:rPr lang="en-US"/>
              <a:t> heart disease and strokes. Another 18 percent were due to chronic obstructive pulmonary disease, 18 percent were due to acute lower respiratory infections, and 6 percent were due to lung cancer.[1*]</a:t>
            </a:r>
          </a:p>
          <a:p>
            <a:pPr marL="150418" indent="-150418">
              <a:buSzPct val="75000"/>
              <a:buChar char="•"/>
              <a:defRPr sz="1200"/>
            </a:pPr>
            <a:r>
              <a:rPr lang="en-US"/>
              <a:t>Additionally, indoor smoke is a serious health risk for some 3 billion people who use biomass, kerosene fuels, and coal for cooking or for heating their homes.[1*]</a:t>
            </a:r>
          </a:p>
          <a:p>
            <a:pPr marL="150418" indent="-150418">
              <a:buSzPct val="75000"/>
              <a:buChar char="•"/>
              <a:defRPr sz="1200"/>
            </a:pPr>
            <a:r>
              <a:rPr lang="en-US"/>
              <a:t>People with pre-existing medical conditions are worse off. For example, chronic obstructive pulmonary disease (COPD) patients are especially sensitive to changes in ambient air quality associated with climate change.[2*]</a:t>
            </a:r>
          </a:p>
          <a:p>
            <a:pPr marL="150418" indent="-150418">
              <a:buSzPct val="75000"/>
              <a:buChar char="•"/>
              <a:defRPr sz="1200"/>
            </a:pPr>
            <a:r>
              <a:rPr lang="en-US"/>
              <a:t>Among the many byproducts of coal combustion is mercury, a potent neurotoxin that can bioaccumulate and </a:t>
            </a:r>
            <a:r>
              <a:rPr lang="en-US" err="1"/>
              <a:t>biomagnify</a:t>
            </a:r>
            <a:r>
              <a:rPr lang="en-US"/>
              <a:t> in organic tissue. Consuming contaminated fish, for example, can seriously harm both people and wildlife.[3*]</a:t>
            </a:r>
          </a:p>
          <a:p>
            <a:pPr>
              <a:defRPr sz="1200" b="1"/>
            </a:pPr>
            <a:endParaRPr lang="en-US"/>
          </a:p>
          <a:p>
            <a:pPr>
              <a:defRPr sz="1200" b="1"/>
            </a:pPr>
            <a:r>
              <a:rPr lang="en-US"/>
              <a:t>Fossil fuel pollution also impacts the water and land.</a:t>
            </a:r>
          </a:p>
          <a:p>
            <a:pPr marL="150418" indent="-150418">
              <a:buSzPct val="75000"/>
              <a:buChar char="•"/>
              <a:defRPr sz="1200"/>
            </a:pPr>
            <a:r>
              <a:rPr lang="en-US"/>
              <a:t>Coal mining operations can contaminate nearby rivers, lakes, and aquifers with heavy metals like arsenic, copper, and lead. One common technique, mountain top removal, requires clearcutting forests and vegetation before using explosives to blast away the tops of mountains, with the resulting debris typically dumped into the valleys below.[4*]</a:t>
            </a:r>
          </a:p>
          <a:p>
            <a:pPr marL="150418" indent="-150418">
              <a:buSzPct val="75000"/>
              <a:buChar char="•"/>
              <a:defRPr sz="1200"/>
            </a:pPr>
            <a:r>
              <a:rPr lang="en-US"/>
              <a:t>Before being burned, coal is washed with water and chemicals to remove impurities, producing a coal slurry that must be stored, either with coal ash or in improvised ponds that can leak, spill, or fail.[4*]</a:t>
            </a:r>
          </a:p>
          <a:p>
            <a:pPr marL="150418" indent="-150418">
              <a:buSzPct val="75000"/>
              <a:buChar char="•"/>
              <a:defRPr sz="1200"/>
            </a:pPr>
            <a:r>
              <a:rPr lang="en-US"/>
              <a:t>In 2000, the bottom of a Kentucky coal slurry impoundment gave way, contaminating more than a hundred miles of rivers and streams with more than 300,000,000 gallons of thick black sludge – a spill 30 times larger than the Exxon-Valdez oil spill.[4*]</a:t>
            </a:r>
          </a:p>
          <a:p>
            <a:pPr marL="150418" indent="-150418">
              <a:buSzPct val="75000"/>
              <a:buChar char="•"/>
              <a:defRPr sz="1200"/>
            </a:pPr>
            <a:r>
              <a:rPr lang="en-US"/>
              <a:t>Hydraulic fracturing (or “fracking”) is a drilling technique for extracting oil or natural gas by injecting huge quantities of water, chemicals, and sand deep underground, the hazardous consequences of which may include contaminating drinking water supplies and triggering small earthquakes.[5*]</a:t>
            </a:r>
          </a:p>
          <a:p>
            <a:pPr marL="150418" indent="-150418">
              <a:buSzPct val="75000"/>
              <a:buChar char="•"/>
              <a:defRPr sz="1200"/>
            </a:pPr>
            <a:r>
              <a:rPr lang="en-US"/>
              <a:t>Oil spills, such as from the Deepwater Horizon offshore oil rig in 2010, are devastating environmental disasters with long-lasting effects to the landscape, native species, and inhabitants who depend on the area.[6*]</a:t>
            </a:r>
          </a:p>
          <a:p>
            <a:pPr>
              <a:defRPr sz="1200" b="1"/>
            </a:pPr>
            <a:endParaRPr lang="en-US"/>
          </a:p>
          <a:p>
            <a:pPr>
              <a:defRPr sz="1200" b="1"/>
            </a:pPr>
            <a:r>
              <a:rPr lang="en-US"/>
              <a:t>While pollution is a threat to common resources, some people are disproportionately impacted.</a:t>
            </a:r>
          </a:p>
          <a:p>
            <a:pPr marL="150418" indent="-150418">
              <a:buSzPct val="75000"/>
              <a:buChar char="•"/>
              <a:defRPr sz="1200"/>
            </a:pPr>
            <a:r>
              <a:rPr lang="en-US"/>
              <a:t>Around the world, poor people are the most affected by air pollution.[7*]</a:t>
            </a:r>
          </a:p>
          <a:p>
            <a:pPr marL="150418" indent="-150418">
              <a:buSzPct val="75000"/>
              <a:buChar char="•"/>
              <a:defRPr sz="1200"/>
            </a:pPr>
            <a:r>
              <a:rPr lang="en-US"/>
              <a:t>As of 2016, more than 90 percent of air pollution-related deaths occurred in low- and middle-income countries.[1*]</a:t>
            </a:r>
          </a:p>
          <a:p>
            <a:pPr marL="150418" indent="-150418">
              <a:buSzPct val="75000"/>
              <a:buChar char="•"/>
              <a:defRPr sz="1200"/>
            </a:pPr>
            <a:r>
              <a:rPr lang="en-US"/>
              <a:t>In the United States, due to historical racism and economic inequality, minority and poor communities are most affected by air pollution: Black Americans have a 54 percent higher health burden compared to the overall population; non-White communities overall have a 28 percent higher health burden; and those living below the poverty line have a 35 percent higher burden.[8*]</a:t>
            </a:r>
          </a:p>
          <a:p>
            <a:pPr marL="150418" indent="-150418">
              <a:buSzPct val="75000"/>
              <a:buChar char="•"/>
              <a:defRPr sz="1200"/>
            </a:pPr>
            <a:r>
              <a:rPr lang="en-US"/>
              <a:t>The biggest polluters, including hazardous waste treatment, storage, and disposal plants, in the US are overwhelmingly located in poor, non-White areas.[9*]</a:t>
            </a:r>
          </a:p>
          <a:p>
            <a:pPr marL="150418" indent="-150418">
              <a:buSzPct val="75000"/>
              <a:buChar char="•"/>
              <a:defRPr sz="1200"/>
            </a:pPr>
            <a:r>
              <a:rPr lang="en-US"/>
              <a:t>Residents of Louisiana’s “Cancer Alley” – home to about 150 fossil fuel and petrochemical facilities – are about 50 times more likely to get cancer than the average American.[10*]</a:t>
            </a:r>
          </a:p>
          <a:p>
            <a:pPr>
              <a:defRPr sz="1200" b="1"/>
            </a:pPr>
            <a:endParaRPr lang="en-US"/>
          </a:p>
          <a:p>
            <a:pPr>
              <a:defRPr sz="1200" b="1"/>
            </a:pPr>
            <a:r>
              <a:rPr lang="en-US"/>
              <a:t>Fossil fuel pollution is changing our climate – and climate change is making the public health impacts of COVID-19 worse. </a:t>
            </a:r>
          </a:p>
          <a:p>
            <a:pPr marL="150418" indent="-150418">
              <a:buSzPct val="75000"/>
              <a:buChar char="•"/>
              <a:defRPr sz="1200"/>
            </a:pPr>
            <a:r>
              <a:rPr lang="en-US"/>
              <a:t>While there is no evidence of climate change directly contributing to the emergence of COVID-19, climate change can indirectly affect the larger COVID-19 response due to its impacts on public health and stress on health systems.[11*]</a:t>
            </a:r>
          </a:p>
          <a:p>
            <a:pPr marL="150418" indent="-150418">
              <a:buSzPct val="75000"/>
              <a:buChar char="•"/>
              <a:defRPr sz="1200"/>
            </a:pPr>
            <a:r>
              <a:rPr lang="en-US"/>
              <a:t>People living with poor air quality – especially those most vulnerable, like the homeless, people with homes lacking air filtration, or people with compromised health – are more likely to die from COVID-19, just as research shows that people exposed to more air pollution and who smoke fare worse with respiratory infections.[12*]</a:t>
            </a:r>
          </a:p>
          <a:p>
            <a:pPr marL="150418" indent="-150418">
              <a:buSzPct val="75000"/>
              <a:buChar char="•"/>
              <a:defRPr sz="1200"/>
            </a:pPr>
            <a:r>
              <a:rPr lang="en-US"/>
              <a:t>Due to longstanding racist housing policies and practices and other systemic inequalities, communities of color in the US are more likely to live with higher rates of pollution and be at higher risk of getting COVID-19 or contracting severe illness.[13*]</a:t>
            </a:r>
          </a:p>
          <a:p>
            <a:pPr marL="150418" indent="-150418">
              <a:buSzPct val="75000"/>
              <a:buChar char="•"/>
              <a:defRPr sz="1200"/>
            </a:pPr>
            <a:r>
              <a:rPr lang="en-US"/>
              <a:t>COVID-19 may affect planning and preparing for hurricanes and other natural disasters, as well as recovery efforts, due to the strained medical and personal hygiene resources and difficulty maintaining physical distancing in public shelters.[14*]</a:t>
            </a:r>
          </a:p>
          <a:p>
            <a:pPr>
              <a:defRPr sz="1200" b="1"/>
            </a:pPr>
            <a:endParaRPr lang="en-US"/>
          </a:p>
          <a:p>
            <a:pPr>
              <a:defRPr sz="1200" b="1"/>
            </a:pPr>
            <a:r>
              <a:rPr lang="en-US"/>
              <a:t>REFERENCES</a:t>
            </a:r>
            <a:r>
              <a:rPr lang="en-US" b="0"/>
              <a:t>: </a:t>
            </a:r>
          </a:p>
          <a:p>
            <a:pPr>
              <a:defRPr sz="1200"/>
            </a:pPr>
            <a:r>
              <a:rPr lang="en-US"/>
              <a:t>[1*] World Health Organization, "Ambient (outdoor) air pollution," May 2, 2018. https://www.who.int/news-room/fact-sheets/detail/ambient-(outdoor)-air-quality-and-health</a:t>
            </a:r>
          </a:p>
          <a:p>
            <a:pPr>
              <a:defRPr sz="1200"/>
            </a:pPr>
            <a:r>
              <a:rPr lang="en-US"/>
              <a:t>[2*] John </a:t>
            </a:r>
            <a:r>
              <a:rPr lang="en-US" err="1"/>
              <a:t>Balbus</a:t>
            </a:r>
            <a:r>
              <a:rPr lang="en-US"/>
              <a:t>, et al., “Climate and Health Assessment Chapter 1: Climate Change and Human Health,” (The US Global Change Research Program, 2016). https://health2016.globalchange.gov/climate-change-and-human-health</a:t>
            </a:r>
          </a:p>
          <a:p>
            <a:pPr>
              <a:defRPr sz="1200"/>
            </a:pPr>
            <a:r>
              <a:rPr lang="en-US"/>
              <a:t>[3*] US Geological Survey, "Mercury," last accessed July 2020. https://usgs.gov/mission-areas/water-resources/science/mercury?qt-science_center_objects=0#qt-science_center_objects</a:t>
            </a:r>
          </a:p>
          <a:p>
            <a:pPr>
              <a:defRPr sz="1200"/>
            </a:pPr>
            <a:r>
              <a:rPr lang="en-US"/>
              <a:t>[4*] Union of Concern Scientists, "Coal and Water Pollution," December 6, 2017. https://www.ucsusa.org/resources/coal-and-water-pollution</a:t>
            </a:r>
          </a:p>
          <a:p>
            <a:pPr>
              <a:defRPr sz="1200"/>
            </a:pPr>
            <a:r>
              <a:rPr lang="en-US"/>
              <a:t>[5*] Marc </a:t>
            </a:r>
            <a:r>
              <a:rPr lang="en-US" err="1"/>
              <a:t>Lallanilla</a:t>
            </a:r>
            <a:r>
              <a:rPr lang="en-US"/>
              <a:t>, "Facts About Fracking," Live Science, February 10, 2018. https://www.livescience.com/34464-what-is-fracking.html</a:t>
            </a:r>
          </a:p>
          <a:p>
            <a:pPr>
              <a:defRPr sz="1200"/>
            </a:pPr>
            <a:r>
              <a:rPr lang="en-US"/>
              <a:t>[6*] US Geological Survey, "Large Oil Spills," last accessed July 2020. https://www.usgs.gov/mission-areas/water-resources/science/large-oil-spills</a:t>
            </a:r>
          </a:p>
          <a:p>
            <a:pPr>
              <a:defRPr sz="1200"/>
            </a:pPr>
            <a:r>
              <a:rPr lang="en-US"/>
              <a:t>[7*] UN Environment, “Air pollution hurts the poorest most,” May 9, 2019. https://www.unenvironment.org/news-and-stories/story/air-pollution-hurts-poorest-most</a:t>
            </a:r>
          </a:p>
          <a:p>
            <a:pPr>
              <a:defRPr sz="1200"/>
            </a:pPr>
            <a:r>
              <a:rPr lang="en-US"/>
              <a:t>[8*] Miranda Green, “EPA scientists find black communities disproportionately hit by pollution,” The Hill, February 23, 2018. https://thehill.com/policy/energy-environment/375289-epa-scientists-find-emissions-greater-impact-low-income-communities</a:t>
            </a:r>
          </a:p>
          <a:p>
            <a:pPr>
              <a:defRPr sz="1200"/>
            </a:pPr>
            <a:r>
              <a:rPr lang="en-US"/>
              <a:t>[9*] Erik Sherman, “If You’re a Minority and Poor, You’re More Likely to Live Near a Toxic Waste Site,” Fortune, February 4, 2016. https://fortune.com/2016/02/04/environmental-race-poverty-flint/</a:t>
            </a:r>
          </a:p>
          <a:p>
            <a:pPr>
              <a:defRPr sz="1200"/>
            </a:pPr>
            <a:r>
              <a:rPr lang="en-US"/>
              <a:t>[10*] James </a:t>
            </a:r>
            <a:r>
              <a:rPr lang="en-US" err="1"/>
              <a:t>Pasley</a:t>
            </a:r>
            <a:r>
              <a:rPr lang="en-US"/>
              <a:t>, “Inside Louisiana’s horrifying ‘Cancer Alley,’ an 85-mile stretch of pollution and environmental racism that’s now dealing with some of the highest coronavirus death rates in the country,” Business Insider, April 9, 2020. https://www.businessinsider.com/louisiana-cancer-alley-photos-oil-refineries-chemicals-pollution-2019-11#to-get-an-idea-of-the-toxicity-people-living-in-reserve-louisiana-are-50-times-more-likely-to-get-cancer-than-an-average-american-3</a:t>
            </a:r>
          </a:p>
          <a:p>
            <a:pPr>
              <a:defRPr sz="1200"/>
            </a:pPr>
            <a:r>
              <a:rPr lang="en-US"/>
              <a:t>[11*] World Health Organization, "Q&amp;A: Climate change and COVID-19," April 22, 2020. https://www.who.int/news-room/q-a-detail/q-a-on-climate-change-and-covid-19</a:t>
            </a:r>
          </a:p>
          <a:p>
            <a:pPr>
              <a:defRPr sz="1200"/>
            </a:pPr>
            <a:r>
              <a:rPr lang="en-US"/>
              <a:t>[12*] Harvard T.H. Chan School of Public Health, "Coronavirus and Climate Change," last accessed July 2020. https://www.hsph.harvard.edu/c-change/subtopics/coronavirus-and-climate-change/</a:t>
            </a:r>
          </a:p>
          <a:p>
            <a:pPr>
              <a:defRPr sz="1200"/>
            </a:pPr>
            <a:r>
              <a:rPr lang="en-US"/>
              <a:t>[13*] Center for Disease Control, “COVID-19 in Racial and Ethnic Minority Groups,” June 25, 2020. https://www.cdc.gov/coronavirus/2019-ncov/need-extra-precautions/racial-ethnic-minorities.html</a:t>
            </a:r>
          </a:p>
          <a:p>
            <a:pPr>
              <a:defRPr sz="1200"/>
            </a:pPr>
            <a:r>
              <a:rPr lang="en-US"/>
              <a:t>[14*] US Centers for Disease Control and Prevention, "Natural Disasters, Severe Weather, and COVID-19," last updated July 1, 2020. https://www.cdc.gov/disasters/covid-19/disasters_severe_weather_and_covid-19.html</a:t>
            </a:r>
          </a:p>
          <a:p>
            <a:pPr>
              <a:defRPr sz="1200"/>
            </a:pPr>
            <a:endParaRPr lang="en-US"/>
          </a:p>
          <a:p>
            <a:pPr>
              <a:defRPr sz="1200"/>
            </a:pPr>
            <a:r>
              <a:rPr lang="en-US" b="1"/>
              <a:t>SLIDE SOURCE(S)</a:t>
            </a:r>
            <a:r>
              <a:rPr lang="en-US"/>
              <a:t>: https://www.medrxiv.org/content/10.1101/2020.04.21.20073700v1</a:t>
            </a:r>
          </a:p>
          <a:p>
            <a:endParaRPr/>
          </a:p>
        </p:txBody>
      </p:sp>
    </p:spTree>
    <p:extLst>
      <p:ext uri="{BB962C8B-B14F-4D97-AF65-F5344CB8AC3E}">
        <p14:creationId xmlns:p14="http://schemas.microsoft.com/office/powerpoint/2010/main" val="80832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2" name="Shape 3832"/>
          <p:cNvSpPr>
            <a:spLocks noGrp="1" noRot="1" noChangeAspect="1"/>
          </p:cNvSpPr>
          <p:nvPr>
            <p:ph type="sldImg"/>
          </p:nvPr>
        </p:nvSpPr>
        <p:spPr>
          <a:xfrm>
            <a:off x="2362200" y="514350"/>
            <a:ext cx="4572000" cy="2571750"/>
          </a:xfrm>
          <a:prstGeom prst="rect">
            <a:avLst/>
          </a:prstGeom>
        </p:spPr>
        <p:txBody>
          <a:bodyPr/>
          <a:lstStyle/>
          <a:p>
            <a:endParaRPr/>
          </a:p>
        </p:txBody>
      </p:sp>
      <p:sp>
        <p:nvSpPr>
          <p:cNvPr id="3833" name="Shape 3833"/>
          <p:cNvSpPr>
            <a:spLocks noGrp="1"/>
          </p:cNvSpPr>
          <p:nvPr>
            <p:ph type="body" sz="quarter" idx="1"/>
          </p:nvPr>
        </p:nvSpPr>
        <p:spPr>
          <a:prstGeom prst="rect">
            <a:avLst/>
          </a:prstGeom>
        </p:spPr>
        <p:txBody>
          <a:bodyPr/>
          <a:lstStyle/>
          <a:p>
            <a:pPr>
              <a:defRPr b="1"/>
            </a:pPr>
            <a:r>
              <a:rPr lang="en-US" dirty="0"/>
              <a:t>ID #3723 - Can be used in noncommercial online and TV broadcasts of your presentation, but not modified.</a:t>
            </a:r>
          </a:p>
          <a:p>
            <a:pPr>
              <a:defRPr sz="1400"/>
            </a:pPr>
            <a:endParaRPr lang="en-US" dirty="0"/>
          </a:p>
          <a:p>
            <a:pPr>
              <a:defRPr sz="1400"/>
            </a:pPr>
            <a:r>
              <a:rPr lang="en-US" dirty="0"/>
              <a:t>So, when you add up all of these costs, and we haven't even talked about ocean acidification or infrastructure, or some of these others, I will add one more: It's the number one threat to the global economy. Fourth year in a row it's been designated as such.</a:t>
            </a:r>
          </a:p>
          <a:p>
            <a:pPr>
              <a:defRPr sz="1400"/>
            </a:pPr>
            <a:endParaRPr lang="en-US" dirty="0"/>
          </a:p>
          <a:p>
            <a:pPr>
              <a:defRPr sz="1200"/>
            </a:pPr>
            <a:r>
              <a:rPr lang="en-US" b="1" dirty="0"/>
              <a:t>DESCRIPTION</a:t>
            </a:r>
            <a:r>
              <a:rPr lang="en-US" dirty="0"/>
              <a:t>: Animated slide covering the various costs of carbon, including, but not limited to: political instability, drought, famine, sea level rise, ocean acidification, water scarcity, climate refugees, storm damage, floods and mudslides, infectious diseases, wildfires, melting glaciers, ecosystem loss, species extinction, infrastructure loss, and our way of life</a:t>
            </a:r>
          </a:p>
          <a:p>
            <a:pPr>
              <a:defRPr sz="1200"/>
            </a:pPr>
            <a:endParaRPr lang="en-US" dirty="0"/>
          </a:p>
          <a:p>
            <a:pPr>
              <a:defRPr sz="1200"/>
            </a:pPr>
            <a:r>
              <a:rPr lang="en-US" b="1" dirty="0"/>
              <a:t>ADDITIONAL TALKING POINTS</a:t>
            </a:r>
            <a:r>
              <a:rPr lang="en-US" dirty="0"/>
              <a:t>: </a:t>
            </a:r>
            <a:endParaRPr lang="en-US" b="1" dirty="0"/>
          </a:p>
          <a:p>
            <a:pPr>
              <a:defRPr sz="1200"/>
            </a:pPr>
            <a:r>
              <a:rPr lang="en-US" b="1" dirty="0"/>
              <a:t>To meet the goals of the Paris Agreement, approximately half of gas reserves and more than 80 percent of proven coal reserves must stay in the ground.[1*]</a:t>
            </a:r>
          </a:p>
          <a:p>
            <a:pPr>
              <a:defRPr sz="1200"/>
            </a:pPr>
            <a:endParaRPr lang="en-US" b="1" dirty="0"/>
          </a:p>
          <a:p>
            <a:pPr>
              <a:defRPr sz="1200"/>
            </a:pPr>
            <a:r>
              <a:rPr lang="en-US" b="1" dirty="0"/>
              <a:t>The Social Cost of Carbon.[2*]</a:t>
            </a:r>
          </a:p>
          <a:p>
            <a:pPr marL="150418" indent="-150418">
              <a:buSzPct val="75000"/>
              <a:buChar char="•"/>
              <a:defRPr sz="1200"/>
            </a:pPr>
            <a:r>
              <a:rPr lang="en-US" dirty="0"/>
              <a:t>Mining, drilling, and burning fossil fuels like coal, oil, and natural gas are harming our environment and our health. We see the cost of carbon clearly in devastating impacts from extreme weather events like flooding and deadly storms to fast-spreading diseases to rising seas to ecosystem loss.  What we don’t always see are the costs of the lingering aftermath and recovery from these disasters, such as increased health care expenses, destruction of property, increased food prices, and more. </a:t>
            </a:r>
          </a:p>
          <a:p>
            <a:pPr marL="150418" indent="-150418">
              <a:buSzPct val="75000"/>
              <a:buChar char="•"/>
              <a:defRPr sz="1200"/>
            </a:pPr>
            <a:r>
              <a:rPr lang="en-US" dirty="0"/>
              <a:t>The current estimate of the social cost of carbon is roughly $50 per ton, which many experts argue is far lower than the true cost of carbon pollution. </a:t>
            </a:r>
          </a:p>
          <a:p>
            <a:pPr>
              <a:defRPr sz="1200"/>
            </a:pPr>
            <a:endParaRPr lang="en-US" b="1" dirty="0"/>
          </a:p>
          <a:p>
            <a:pPr>
              <a:defRPr sz="1200"/>
            </a:pPr>
            <a:r>
              <a:rPr lang="en-US" b="1" dirty="0"/>
              <a:t>As the world moves fast to a low-carbon economy, investments in fossil fuels reaching into the trillions will become lost as stranded assets. </a:t>
            </a:r>
          </a:p>
          <a:p>
            <a:pPr marL="150418" indent="-150418">
              <a:buSzPct val="75000"/>
              <a:buChar char="•"/>
              <a:defRPr sz="1200"/>
            </a:pPr>
            <a:r>
              <a:rPr lang="en-US" dirty="0"/>
              <a:t>According to a 2018 study, up to $4 trillion worth of fossil fuel assets could be wiped off the global economy due to changes in technology, markets, and social habits.[1*]</a:t>
            </a:r>
          </a:p>
          <a:p>
            <a:pPr marL="150418" indent="-150418">
              <a:buSzPct val="75000"/>
              <a:buChar char="•"/>
              <a:defRPr sz="1200"/>
            </a:pPr>
            <a:r>
              <a:rPr lang="en-US" dirty="0"/>
              <a:t>Furthermore, there is a reputational risk for investors that their investment is not in line with global climate goals, which is a growing concern among many institutional investors around the world.[3*]</a:t>
            </a:r>
          </a:p>
          <a:p>
            <a:pPr marL="150418" indent="-150418">
              <a:buSzPct val="75000"/>
              <a:buChar char="•"/>
              <a:defRPr sz="1200"/>
            </a:pPr>
            <a:r>
              <a:rPr lang="en-US" dirty="0"/>
              <a:t>The CEO of the Colombian coal giant, </a:t>
            </a:r>
            <a:r>
              <a:rPr lang="en-US" dirty="0" err="1"/>
              <a:t>Cerrejon</a:t>
            </a:r>
            <a:r>
              <a:rPr lang="en-US" dirty="0"/>
              <a:t>, agrees that the coal industry is in terminal decline and prices continue to plunge.[4*]</a:t>
            </a:r>
          </a:p>
          <a:p>
            <a:pPr>
              <a:defRPr sz="1200"/>
            </a:pPr>
            <a:endParaRPr lang="en-US" b="1" dirty="0"/>
          </a:p>
          <a:p>
            <a:pPr>
              <a:defRPr sz="1200"/>
            </a:pPr>
            <a:r>
              <a:rPr lang="en-US" b="1" dirty="0"/>
              <a:t>Global investments in fossil fuels continued to rise in recent years, despite many of the world’s most prominent investors divesting from fossil fuels. </a:t>
            </a:r>
          </a:p>
          <a:p>
            <a:pPr marL="150418" indent="-150418">
              <a:buSzPct val="75000"/>
              <a:buChar char="•"/>
              <a:defRPr sz="1200"/>
            </a:pPr>
            <a:r>
              <a:rPr lang="en-US" dirty="0"/>
              <a:t>The International Energy Agency’s World Energy Investment 2020 report estimates that clean energy investment has been relatively resilient in the 2020 economic downturn. However, investments in renewables have been stagnant since 2015 and are far from the level needed for emissions reductions.[5*]</a:t>
            </a:r>
          </a:p>
          <a:p>
            <a:pPr marL="150418" indent="-150418">
              <a:buSzPct val="75000"/>
              <a:buChar char="•"/>
              <a:defRPr sz="1200"/>
            </a:pPr>
            <a:r>
              <a:rPr lang="en-US" dirty="0"/>
              <a:t>The energy return on investment (how much energy a source will produce compared to how much energy it takes to extract or develop the source) for fossil fuels is getting lower and lower, especially as easily accessible fossil fuel resources become exhausted. On the other hand, as renewable infrastructure is built out, the energy return on investment for renewable sources will likely increase, further building the case for increasing investment in renewables.[6*] </a:t>
            </a:r>
          </a:p>
          <a:p>
            <a:pPr marL="150418" indent="-150418">
              <a:buSzPct val="75000"/>
              <a:buChar char="•"/>
              <a:defRPr sz="1200"/>
            </a:pPr>
            <a:r>
              <a:rPr lang="en-US" dirty="0"/>
              <a:t>As of early 2020, nearly 1,200 institutions across world, representing over $14 trillion in assets under management, have pledged to divest from their investments in coal, oil, and gas companies.[7*]</a:t>
            </a:r>
          </a:p>
          <a:p>
            <a:pPr>
              <a:defRPr sz="1200"/>
            </a:pPr>
            <a:endParaRPr lang="en-US" b="1" dirty="0"/>
          </a:p>
          <a:p>
            <a:pPr>
              <a:defRPr sz="1200"/>
            </a:pPr>
            <a:r>
              <a:rPr lang="en-US" b="1" dirty="0"/>
              <a:t>REFERENCES</a:t>
            </a:r>
            <a:r>
              <a:rPr lang="en-US" dirty="0"/>
              <a:t>:</a:t>
            </a:r>
          </a:p>
          <a:p>
            <a:pPr>
              <a:defRPr sz="1200"/>
            </a:pPr>
            <a:r>
              <a:rPr lang="en-US" dirty="0"/>
              <a:t>[1*] Joel </a:t>
            </a:r>
            <a:r>
              <a:rPr lang="en-US" dirty="0" err="1"/>
              <a:t>Makower</a:t>
            </a:r>
            <a:r>
              <a:rPr lang="en-US" dirty="0"/>
              <a:t>, “The growing concern over stranded assets,” </a:t>
            </a:r>
            <a:r>
              <a:rPr lang="en-US" dirty="0" err="1"/>
              <a:t>GreenBiz</a:t>
            </a:r>
            <a:r>
              <a:rPr lang="en-US" dirty="0"/>
              <a:t>, September 10, 2019. https://www.greenbiz.com/article/growing-concern-over-stranded-assets</a:t>
            </a:r>
          </a:p>
          <a:p>
            <a:pPr>
              <a:defRPr sz="1200"/>
            </a:pPr>
            <a:r>
              <a:rPr lang="en-US" dirty="0"/>
              <a:t>[2*] Environmental Defense Fund, “The true cost of carbon pollution,” last accessed July 7, 2020. https://www.edf.org/true-cost-carbon-pollution </a:t>
            </a:r>
          </a:p>
          <a:p>
            <a:pPr>
              <a:defRPr sz="1200"/>
            </a:pPr>
            <a:r>
              <a:rPr lang="en-US" dirty="0"/>
              <a:t>[3*] Bill McKibben, “At last, divestment is hitting the fossil fuel industry where it hurts,” The Guardian, December 16, 2018. https://www.theguardian.com/commentisfree/2018/dec/16/divestment-fossil-fuel-industry-trillions-dollars-investments-carbon </a:t>
            </a:r>
          </a:p>
          <a:p>
            <a:pPr>
              <a:defRPr sz="1200"/>
            </a:pPr>
            <a:r>
              <a:rPr lang="en-US" dirty="0"/>
              <a:t>[4*] Matthew Bristow, “One Coal CEO Sees Writing on Wall, Says Make Money While You Can,” Bloomberg, August 9, 2019. https://www.bloomberg.com/news/articles/2019-08-09/one-coal-ceo-sees-writing-on-wall-says-make-money-while-you-can</a:t>
            </a:r>
          </a:p>
          <a:p>
            <a:pPr>
              <a:defRPr sz="1200"/>
            </a:pPr>
            <a:r>
              <a:rPr lang="en-US" dirty="0"/>
              <a:t>[5*] International Energy Agency, “World Energy Investment 2020,” May, 2020. https://www.iea.org/reports/world-energy-investment-2020</a:t>
            </a:r>
          </a:p>
          <a:p>
            <a:pPr>
              <a:defRPr sz="1200"/>
            </a:pPr>
            <a:r>
              <a:rPr lang="en-US" dirty="0"/>
              <a:t>[6*] University of Leeds, "Fossil fuels increasingly offer a poor return on energy investment," July 11, 2019. https://www.sciencedaily.com/releases/2019/07/190711114846.htm</a:t>
            </a:r>
          </a:p>
          <a:p>
            <a:pPr>
              <a:defRPr sz="1200"/>
            </a:pPr>
            <a:r>
              <a:rPr lang="en-US" dirty="0"/>
              <a:t>[7*] Fossil Free Divestment, “1000+ Divestment Commitments,” last accessed July, 2020. https://gofossilfree.org/divestment/commitments/ </a:t>
            </a:r>
          </a:p>
          <a:p>
            <a:pPr>
              <a:defRPr sz="1200" b="1"/>
            </a:pPr>
            <a:endParaRPr lang="en-US" dirty="0"/>
          </a:p>
          <a:p>
            <a:pPr>
              <a:defRPr sz="1200"/>
            </a:pPr>
            <a:r>
              <a:rPr lang="en-US" b="1" dirty="0"/>
              <a:t>SLIDE SOURCE(S)</a:t>
            </a:r>
            <a:r>
              <a:rPr lang="en-US" dirty="0"/>
              <a:t>: https://www.weforum.org/reports/the-global-risks-report-2019</a:t>
            </a:r>
          </a:p>
        </p:txBody>
      </p:sp>
    </p:spTree>
    <p:extLst>
      <p:ext uri="{BB962C8B-B14F-4D97-AF65-F5344CB8AC3E}">
        <p14:creationId xmlns:p14="http://schemas.microsoft.com/office/powerpoint/2010/main" val="190955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lIns="92830" tIns="46415" rIns="92830" bIns="46415"/>
          <a:lstStyle/>
          <a:p>
            <a:pPr algn="r" defTabSz="928299" hangingPunct="1">
              <a:defRPr/>
            </a:pPr>
            <a:fld id="{FA057DEC-F804-4528-814A-99DF9706A256}" type="slidenum">
              <a:rPr lang="en-US" sz="1200" b="0" kern="1200">
                <a:solidFill>
                  <a:prstClr val="black"/>
                </a:solidFill>
                <a:latin typeface="Calibri" panose="020F0502020204030204"/>
              </a:rPr>
              <a:pPr algn="r" defTabSz="928299" hangingPunct="1">
                <a:defRPr/>
              </a:pPr>
              <a:t>9</a:t>
            </a:fld>
            <a:endParaRPr lang="en-US" sz="1200" b="0" kern="1200" dirty="0">
              <a:solidFill>
                <a:prstClr val="black"/>
              </a:solidFill>
              <a:latin typeface="Calibri" panose="020F0502020204030204"/>
            </a:endParaRPr>
          </a:p>
        </p:txBody>
      </p:sp>
    </p:spTree>
    <p:extLst>
      <p:ext uri="{BB962C8B-B14F-4D97-AF65-F5344CB8AC3E}">
        <p14:creationId xmlns:p14="http://schemas.microsoft.com/office/powerpoint/2010/main" val="3173297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3" name="Shape 6373"/>
          <p:cNvSpPr>
            <a:spLocks noGrp="1" noRot="1" noChangeAspect="1"/>
          </p:cNvSpPr>
          <p:nvPr>
            <p:ph type="sldImg"/>
          </p:nvPr>
        </p:nvSpPr>
        <p:spPr>
          <a:xfrm>
            <a:off x="2362200" y="514350"/>
            <a:ext cx="4572000" cy="2571750"/>
          </a:xfrm>
          <a:prstGeom prst="rect">
            <a:avLst/>
          </a:prstGeom>
        </p:spPr>
        <p:txBody>
          <a:bodyPr/>
          <a:lstStyle/>
          <a:p>
            <a:endParaRPr/>
          </a:p>
        </p:txBody>
      </p:sp>
      <p:sp>
        <p:nvSpPr>
          <p:cNvPr id="6374" name="Shape 6374"/>
          <p:cNvSpPr>
            <a:spLocks noGrp="1"/>
          </p:cNvSpPr>
          <p:nvPr>
            <p:ph type="body" sz="quarter" idx="1"/>
          </p:nvPr>
        </p:nvSpPr>
        <p:spPr>
          <a:prstGeom prst="rect">
            <a:avLst/>
          </a:prstGeom>
        </p:spPr>
        <p:txBody>
          <a:bodyPr/>
          <a:lstStyle/>
          <a:p>
            <a:pPr>
              <a:defRPr b="1"/>
            </a:pPr>
            <a:r>
              <a:rPr lang="en-US" dirty="0"/>
              <a:t>ID #1630 - Can be used in noncommercial online and TV broadcasts of your presentation, but not modified.</a:t>
            </a:r>
          </a:p>
          <a:p>
            <a:pPr>
              <a:defRPr sz="1400"/>
            </a:pPr>
            <a:endParaRPr lang="en-US" dirty="0"/>
          </a:p>
          <a:p>
            <a:pPr>
              <a:defRPr sz="1400"/>
            </a:pPr>
            <a:r>
              <a:rPr lang="en-US" dirty="0"/>
              <a:t>Well, luckily the answer to that question is yes, too, because we have the solutions at hand.</a:t>
            </a:r>
          </a:p>
          <a:p>
            <a:pPr>
              <a:defRPr sz="1400"/>
            </a:pPr>
            <a:endParaRPr lang="en-US" dirty="0"/>
          </a:p>
          <a:p>
            <a:pPr>
              <a:defRPr sz="1200"/>
            </a:pPr>
            <a:r>
              <a:rPr lang="en-US" b="1" dirty="0"/>
              <a:t>DESCRIPTION</a:t>
            </a:r>
            <a:r>
              <a:rPr lang="en-US" dirty="0"/>
              <a:t>: Text slide stating that we have solutions to the climate crisis at hand</a:t>
            </a:r>
          </a:p>
        </p:txBody>
      </p:sp>
    </p:spTree>
    <p:extLst>
      <p:ext uri="{BB962C8B-B14F-4D97-AF65-F5344CB8AC3E}">
        <p14:creationId xmlns:p14="http://schemas.microsoft.com/office/powerpoint/2010/main" val="428866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70"/>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5140823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2" y="-42"/>
            <a:ext cx="9144001" cy="9144084"/>
          </a:xfrm>
          <a:prstGeom prst="rect">
            <a:avLst/>
          </a:prstGeom>
          <a:ln w="12700">
            <a:miter lim="400000"/>
          </a:ln>
        </p:spPr>
      </p:pic>
      <p:sp>
        <p:nvSpPr>
          <p:cNvPr id="19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2296216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2326685"/>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4"/>
            <a:ext cx="6496632" cy="6437197"/>
          </a:xfrm>
          <a:prstGeom prst="rect">
            <a:avLst/>
          </a:prstGeom>
          <a:ln w="12700">
            <a:miter lim="400000"/>
          </a:ln>
        </p:spPr>
      </p:pic>
      <p:sp>
        <p:nvSpPr>
          <p:cNvPr id="21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6746925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3" y="1343240"/>
            <a:ext cx="4731999" cy="6457525"/>
          </a:xfrm>
          <a:prstGeom prst="rect">
            <a:avLst/>
          </a:prstGeom>
          <a:ln w="12700">
            <a:miter lim="400000"/>
          </a:ln>
        </p:spPr>
      </p:pic>
      <p:sp>
        <p:nvSpPr>
          <p:cNvPr id="22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74720595"/>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4" y="1355671"/>
            <a:ext cx="5774201" cy="6432663"/>
          </a:xfrm>
          <a:prstGeom prst="rect">
            <a:avLst/>
          </a:prstGeom>
          <a:ln w="12700">
            <a:miter lim="400000"/>
          </a:ln>
        </p:spPr>
      </p:pic>
      <p:sp>
        <p:nvSpPr>
          <p:cNvPr id="23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60563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9" y="194735"/>
            <a:ext cx="7069667" cy="9195188"/>
          </a:xfrm>
          <a:prstGeom prst="rect">
            <a:avLst/>
          </a:prstGeom>
          <a:ln w="12700">
            <a:miter lim="400000"/>
          </a:ln>
        </p:spPr>
      </p:pic>
    </p:spTree>
    <p:extLst>
      <p:ext uri="{BB962C8B-B14F-4D97-AF65-F5344CB8AC3E}">
        <p14:creationId xmlns:p14="http://schemas.microsoft.com/office/powerpoint/2010/main" val="634447172"/>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5"/>
            <a:ext cx="9204688" cy="7112715"/>
          </a:xfrm>
          <a:prstGeom prst="rect">
            <a:avLst/>
          </a:prstGeom>
          <a:ln w="12700">
            <a:miter lim="400000"/>
          </a:ln>
        </p:spPr>
      </p:pic>
      <p:sp>
        <p:nvSpPr>
          <p:cNvPr id="25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8505295"/>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9" y="3164859"/>
            <a:ext cx="7097383" cy="2814287"/>
          </a:xfrm>
          <a:prstGeom prst="rect">
            <a:avLst/>
          </a:prstGeom>
          <a:ln w="12700">
            <a:miter lim="400000"/>
          </a:ln>
        </p:spPr>
      </p:pic>
    </p:spTree>
    <p:extLst>
      <p:ext uri="{BB962C8B-B14F-4D97-AF65-F5344CB8AC3E}">
        <p14:creationId xmlns:p14="http://schemas.microsoft.com/office/powerpoint/2010/main" val="3581973893"/>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1" y="1754685"/>
            <a:ext cx="5663175" cy="6434667"/>
          </a:xfrm>
          <a:prstGeom prst="rect">
            <a:avLst/>
          </a:prstGeom>
          <a:ln w="12700">
            <a:miter lim="400000"/>
          </a:ln>
        </p:spPr>
      </p:pic>
    </p:spTree>
    <p:extLst>
      <p:ext uri="{BB962C8B-B14F-4D97-AF65-F5344CB8AC3E}">
        <p14:creationId xmlns:p14="http://schemas.microsoft.com/office/powerpoint/2010/main" val="264845112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599" y="596899"/>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599" y="1269999"/>
            <a:ext cx="14528801" cy="1016001"/>
          </a:xfrm>
          <a:prstGeom prst="rect">
            <a:avLst/>
          </a:prstGeom>
        </p:spPr>
        <p:txBody>
          <a:bodyPr/>
          <a:lstStyle>
            <a:lvl1pPr algn="ctr"/>
            <a:lvl2pPr marL="38100" indent="228600">
              <a:buSzTx/>
              <a:buNone/>
              <a:defRPr sz="3200" b="1"/>
            </a:lvl2pPr>
            <a:lvl3pPr marL="0" indent="457200">
              <a:buSzTx/>
              <a:buNone/>
              <a:defRPr sz="2800" b="1"/>
            </a:lvl3pPr>
            <a:lvl4pPr marL="0" indent="685800">
              <a:buSzTx/>
              <a:buNone/>
              <a:defRPr sz="2400" b="1"/>
            </a:lvl4pPr>
            <a:lvl5pPr marL="0" indent="914400">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3"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3"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8"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7" y="4198856"/>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152672239"/>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2"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2" y="-3828000"/>
            <a:ext cx="240001" cy="16800000"/>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7" y="4684414"/>
            <a:ext cx="240001"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70" y="846669"/>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610101456"/>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2"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2"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2" y="-3828000"/>
            <a:ext cx="240001" cy="16800000"/>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7" y="4684414"/>
            <a:ext cx="240001"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07937813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9"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2"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1"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8" y="-160865"/>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70"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8223556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9"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2"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1"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8" y="-160865"/>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47936959"/>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6"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6" y="423337"/>
            <a:ext cx="14901333" cy="1171263"/>
          </a:xfrm>
          <a:prstGeom prst="rect">
            <a:avLst/>
          </a:prstGeom>
        </p:spPr>
        <p:txBody>
          <a:bodyPr/>
          <a:lstStyle/>
          <a:p>
            <a:r>
              <a:t>Title Text</a:t>
            </a:r>
          </a:p>
        </p:txBody>
      </p:sp>
    </p:spTree>
    <p:extLst>
      <p:ext uri="{BB962C8B-B14F-4D97-AF65-F5344CB8AC3E}">
        <p14:creationId xmlns:p14="http://schemas.microsoft.com/office/powerpoint/2010/main" val="372599169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5"/>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6" y="423337"/>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9" y="1693337"/>
            <a:ext cx="7115517" cy="6818857"/>
          </a:xfrm>
          <a:prstGeom prst="rect">
            <a:avLst/>
          </a:prstGeom>
        </p:spPr>
        <p:txBody>
          <a:bodyPr lIns="50800" tIns="50800" rIns="50800" bIns="50800"/>
          <a:lstStyle>
            <a:lvl1pPr>
              <a:buBlip>
                <a:blip r:embed="rId2"/>
              </a:buBlip>
            </a:lvl1pPr>
            <a:lvl2pPr marL="732692" indent="-309359">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0424070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7"/>
            <a:ext cx="3657600" cy="486833"/>
          </a:xfrm>
          <a:prstGeom prst="rect">
            <a:avLst/>
          </a:prstGeom>
        </p:spPr>
        <p:txBody>
          <a:bodyPr/>
          <a:lstStyle/>
          <a:p>
            <a:fld id="{4F6DF5D2-6F09-4539-A6D4-16F389B6E61D}" type="datetime1">
              <a:rPr lang="en-US" smtClean="0">
                <a:solidFill>
                  <a:prstClr val="black">
                    <a:tint val="75000"/>
                  </a:prstClr>
                </a:solidFill>
              </a:rPr>
              <a:pPr/>
              <a:t>3/29/2023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2" y="8475136"/>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9929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8199941"/>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1" y="393701"/>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334099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57251" y="596900"/>
            <a:ext cx="14541500" cy="1447800"/>
          </a:xfrm>
          <a:prstGeom prst="rect">
            <a:avLst/>
          </a:prstGeom>
        </p:spPr>
        <p:txBody>
          <a:bodyPr/>
          <a:lstStyle>
            <a:lvl1pPr algn="ctr">
              <a:lnSpc>
                <a:spcPts val="5400"/>
              </a:lnSpc>
            </a:lvl1pPr>
          </a:lstStyle>
          <a:p>
            <a:r>
              <a:t>Title Text</a:t>
            </a:r>
          </a:p>
        </p:txBody>
      </p:sp>
      <p:sp>
        <p:nvSpPr>
          <p:cNvPr id="30" name="Body Level One…"/>
          <p:cNvSpPr txBox="1">
            <a:spLocks noGrp="1"/>
          </p:cNvSpPr>
          <p:nvPr>
            <p:ph type="body" sz="quarter" idx="1"/>
          </p:nvPr>
        </p:nvSpPr>
        <p:spPr>
          <a:xfrm>
            <a:off x="850900" y="1955800"/>
            <a:ext cx="14554200" cy="1092200"/>
          </a:xfrm>
          <a:prstGeom prst="rect">
            <a:avLst/>
          </a:prstGeom>
        </p:spPr>
        <p:txBody>
          <a:bodyPr/>
          <a:lstStyle>
            <a:lvl1pPr algn="ctr"/>
            <a:lvl2pPr marL="38099" indent="228594">
              <a:buSzTx/>
              <a:buNone/>
              <a:defRPr sz="3200"/>
            </a:lvl2pPr>
            <a:lvl3pPr marL="0" indent="457189">
              <a:buSzTx/>
              <a:buNone/>
              <a:defRPr sz="3000"/>
            </a:lvl3pPr>
            <a:lvl4pPr marL="0" indent="685783">
              <a:buSzTx/>
              <a:buNone/>
              <a:defRPr sz="2600"/>
            </a:lvl4pPr>
            <a:lvl5pPr marL="0" indent="914377">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6451511"/>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464720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2758447"/>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54" name="Title Text"/>
          <p:cNvSpPr txBox="1">
            <a:spLocks noGrp="1"/>
          </p:cNvSpPr>
          <p:nvPr>
            <p:ph type="title"/>
          </p:nvPr>
        </p:nvSpPr>
        <p:spPr>
          <a:xfrm>
            <a:off x="736600" y="393701"/>
            <a:ext cx="14782800" cy="6985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55"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099" indent="0" algn="ctr">
              <a:buSzTx/>
              <a:buNone/>
              <a:defRPr sz="2600" b="1"/>
            </a:lvl2pPr>
            <a:lvl3pPr marL="0" indent="292093" algn="ctr">
              <a:buSzTx/>
              <a:buNone/>
              <a:defRPr b="1"/>
            </a:lvl3pPr>
            <a:lvl4pPr marL="0" indent="615935" algn="ctr">
              <a:buSzTx/>
              <a:buNone/>
              <a:defRPr sz="2600" b="1"/>
            </a:lvl4pPr>
            <a:lvl5pPr marL="0" indent="895328"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3478463"/>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6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270611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73"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816122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736601" y="393701"/>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82"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395801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238399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72848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886648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554015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69216009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7505172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3271887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926723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537459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3693692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0669720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5806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371236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604239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4146720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593249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177325401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420219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158798340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01600474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43652454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50893867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41642298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1973654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89059186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80306216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6192456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86016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1" y="393701"/>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835217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893558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4658294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81325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1"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099" indent="0">
              <a:buSzTx/>
              <a:buNone/>
              <a:defRPr sz="2400" b="1"/>
            </a:lvl2pPr>
            <a:lvl3pPr marL="0" indent="292093">
              <a:buSzTx/>
              <a:buNone/>
              <a:defRPr sz="2400" b="1"/>
            </a:lvl3pPr>
            <a:lvl4pPr marL="0" indent="615935">
              <a:buSzTx/>
              <a:buNone/>
              <a:defRPr sz="2400" b="1"/>
            </a:lvl4pPr>
            <a:lvl5pPr marL="0" indent="895328">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4091" y="8667237"/>
            <a:ext cx="188085" cy="18466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15648515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031467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581339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099" indent="0" algn="ctr">
              <a:spcBef>
                <a:spcPts val="300"/>
              </a:spcBef>
              <a:buSzTx/>
              <a:buNone/>
              <a:defRPr sz="2800" b="1">
                <a:solidFill>
                  <a:srgbClr val="9DA9A9"/>
                </a:solidFill>
              </a:defRPr>
            </a:lvl2pPr>
            <a:lvl3pPr marL="0" indent="292093" algn="ctr">
              <a:buSzTx/>
              <a:buNone/>
              <a:defRPr sz="2800" b="1">
                <a:solidFill>
                  <a:srgbClr val="9DA9A9"/>
                </a:solidFill>
              </a:defRPr>
            </a:lvl3pPr>
            <a:lvl4pPr marL="0" indent="615935" algn="ctr">
              <a:buSzTx/>
              <a:buNone/>
              <a:defRPr sz="2800" b="1">
                <a:solidFill>
                  <a:srgbClr val="9DA9A9"/>
                </a:solidFill>
              </a:defRPr>
            </a:lvl4pPr>
            <a:lvl5pPr marL="0" indent="895328"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286078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743152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1"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099" indent="228594">
              <a:buSzTx/>
              <a:buNone/>
              <a:defRPr sz="3200"/>
            </a:lvl2pPr>
            <a:lvl3pPr marL="0" indent="457189">
              <a:buSzTx/>
              <a:buNone/>
              <a:defRPr sz="3000"/>
            </a:lvl3pPr>
            <a:lvl4pPr marL="0" indent="685783">
              <a:buSzTx/>
              <a:buNone/>
              <a:defRPr sz="2600"/>
            </a:lvl4pPr>
            <a:lvl5pPr marL="0" indent="914377">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31924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1" y="596901"/>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601" y="1270001"/>
            <a:ext cx="14528801" cy="1016001"/>
          </a:xfrm>
          <a:prstGeom prst="rect">
            <a:avLst/>
          </a:prstGeom>
        </p:spPr>
        <p:txBody>
          <a:bodyPr/>
          <a:lstStyle>
            <a:lvl1pPr algn="ctr"/>
            <a:lvl2pPr marL="38099" indent="228594">
              <a:buSzTx/>
              <a:buNone/>
              <a:defRPr sz="3200" b="1"/>
            </a:lvl2pPr>
            <a:lvl3pPr marL="0" indent="457189">
              <a:buSzTx/>
              <a:buNone/>
              <a:defRPr sz="2800" b="1"/>
            </a:lvl3pPr>
            <a:lvl4pPr marL="0" indent="685783">
              <a:buSzTx/>
              <a:buNone/>
              <a:defRPr sz="2400" b="1"/>
            </a:lvl4pPr>
            <a:lvl5pPr marL="0" indent="914377">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760176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626190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0CED9-0AAA-4CEF-B956-8206621903DB}"/>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D80C94E-0525-4D55-844D-9B6116DC9EA2}"/>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A6C024C4-CC16-43E9-AFAF-6BA9F3353121}"/>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5" name="Footer Placeholder 4">
            <a:extLst>
              <a:ext uri="{FF2B5EF4-FFF2-40B4-BE49-F238E27FC236}">
                <a16:creationId xmlns:a16="http://schemas.microsoft.com/office/drawing/2014/main" id="{10A92549-6DE8-47DC-A3F5-0B1DA6462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111FE-A08C-4F30-90C5-5F54E1FAE398}"/>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501188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D79CE-0459-4935-B604-9E239987B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E0F49F-5DBA-46FD-9503-7CC75D295D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1C846-9937-4CF6-BF7D-6D3BDD5DCBEA}"/>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5" name="Footer Placeholder 4">
            <a:extLst>
              <a:ext uri="{FF2B5EF4-FFF2-40B4-BE49-F238E27FC236}">
                <a16:creationId xmlns:a16="http://schemas.microsoft.com/office/drawing/2014/main" id="{DDD08F60-7CCC-4A89-90F8-45C702CB7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D9213-22A8-465F-951A-A4EEDA451007}"/>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366497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34B0-DDE6-4DE8-9111-2D12B71DDB77}"/>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50F270B-C5FD-4A6A-85BC-F7ABEC21469A}"/>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C6E50-B53E-4EBD-AAD3-D5063D7FA0EA}"/>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5" name="Footer Placeholder 4">
            <a:extLst>
              <a:ext uri="{FF2B5EF4-FFF2-40B4-BE49-F238E27FC236}">
                <a16:creationId xmlns:a16="http://schemas.microsoft.com/office/drawing/2014/main" id="{C640013C-C9E9-40EC-ACE4-E46D2AA8F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5356A-D548-40DA-A1C4-403C3B1A3AF3}"/>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2282638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D8EA-5924-45B2-9A9E-796AC946FE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6BF69-CA35-4EFF-808D-25A86BE0D4C0}"/>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B419F2-EDA5-45DF-8D95-ED9F68401747}"/>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713161-92A6-4FD5-B7E9-98CC01A9A780}"/>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6" name="Footer Placeholder 5">
            <a:extLst>
              <a:ext uri="{FF2B5EF4-FFF2-40B4-BE49-F238E27FC236}">
                <a16:creationId xmlns:a16="http://schemas.microsoft.com/office/drawing/2014/main" id="{A3FBD9B2-EB1D-43C4-93B1-29D231628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7747C-273E-4ED8-9617-1E1C651A5DAF}"/>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2529859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4E03-4275-447E-ABB8-EA759BD941B9}"/>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A448F-91D2-4CFF-ADB5-DCD966D056CF}"/>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0C5757B4-61C0-45A5-B9F3-A9325AB83FEF}"/>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BE8B7-CFCB-43F3-A432-73303F3B8492}"/>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136C78C-8FE1-48A2-BD43-05B6552C451C}"/>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94EA20-E238-43BE-BE3C-3FE03367132D}"/>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8" name="Footer Placeholder 7">
            <a:extLst>
              <a:ext uri="{FF2B5EF4-FFF2-40B4-BE49-F238E27FC236}">
                <a16:creationId xmlns:a16="http://schemas.microsoft.com/office/drawing/2014/main" id="{A6BB84DF-8B88-40FD-8D3D-E5C2A983E4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A31E3-6B36-43E1-B235-89790DE607DE}"/>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8280138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46FF-3354-4701-A912-CFE04946B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E12A92-E503-41BE-BF76-106217A27878}"/>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4" name="Footer Placeholder 3">
            <a:extLst>
              <a:ext uri="{FF2B5EF4-FFF2-40B4-BE49-F238E27FC236}">
                <a16:creationId xmlns:a16="http://schemas.microsoft.com/office/drawing/2014/main" id="{4EE151AE-BE89-4437-A1DF-79F86DC82A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5DD998-B692-4554-BDB7-A6EECA356B89}"/>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4030300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47EA4-098B-4AD9-A347-AEE9AA93F86F}"/>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3" name="Footer Placeholder 2">
            <a:extLst>
              <a:ext uri="{FF2B5EF4-FFF2-40B4-BE49-F238E27FC236}">
                <a16:creationId xmlns:a16="http://schemas.microsoft.com/office/drawing/2014/main" id="{0BE5E247-9BA5-4879-8B35-E629E8AD4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8862EE-D856-41A3-9490-8C8387CB61C8}"/>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943632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52D34-9781-450D-B74D-B0F25F3C2872}"/>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C5ACE0B-0C97-4C1C-8BD6-DF14169E4B90}"/>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4E991-C3BE-4147-80C3-7770F8690F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6BE3B2C-FF31-45AF-89B9-D8BAA84609A4}"/>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6" name="Footer Placeholder 5">
            <a:extLst>
              <a:ext uri="{FF2B5EF4-FFF2-40B4-BE49-F238E27FC236}">
                <a16:creationId xmlns:a16="http://schemas.microsoft.com/office/drawing/2014/main" id="{AAA9300C-1D4E-4B13-B218-E073B126A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073BD8-26F5-4C54-A922-F0EC62CEACD6}"/>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137320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1CAD3-3289-4723-9131-891053CD7EC0}"/>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897EE59-E2FA-4127-91BE-56BF828FF86D}"/>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68663958-F4B8-426F-BC14-B3CFBCAE0CF7}"/>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BF1772FD-5BA8-481D-9857-058014ACA704}"/>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6" name="Footer Placeholder 5">
            <a:extLst>
              <a:ext uri="{FF2B5EF4-FFF2-40B4-BE49-F238E27FC236}">
                <a16:creationId xmlns:a16="http://schemas.microsoft.com/office/drawing/2014/main" id="{350086DC-2BCE-42E0-B9D7-5F5E4DF71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9FD8E-6D4F-4421-8A51-CA08ACB4FBC9}"/>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439730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FE1A3-50BE-452E-9EF8-5098C33AA6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FCF2B4-D3E8-4214-8866-770A5628D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5D54BA-94F7-4CF7-BBD3-06554391EA05}"/>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5" name="Footer Placeholder 4">
            <a:extLst>
              <a:ext uri="{FF2B5EF4-FFF2-40B4-BE49-F238E27FC236}">
                <a16:creationId xmlns:a16="http://schemas.microsoft.com/office/drawing/2014/main" id="{785712A9-D1A3-475C-B8BA-7CA6F4EFB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CE42E-A61F-4065-A858-AF726E2F2E2E}"/>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356493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B68EBA-7FB2-4919-99EA-8783984523FD}"/>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5AC14A-D33F-4B2B-B624-78BFA0DCB20C}"/>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0F297-B05C-40A3-A3E0-ECB82203FC15}"/>
              </a:ext>
            </a:extLst>
          </p:cNvPr>
          <p:cNvSpPr>
            <a:spLocks noGrp="1"/>
          </p:cNvSpPr>
          <p:nvPr>
            <p:ph type="dt" sz="half" idx="10"/>
          </p:nvPr>
        </p:nvSpPr>
        <p:spPr/>
        <p:txBody>
          <a:bodyPr/>
          <a:lstStyle/>
          <a:p>
            <a:fld id="{C9B2E0A2-6F48-439E-9819-F5791460B2B2}" type="datetimeFigureOut">
              <a:rPr lang="en-US" smtClean="0"/>
              <a:t>3/29/2023</a:t>
            </a:fld>
            <a:endParaRPr lang="en-US"/>
          </a:p>
        </p:txBody>
      </p:sp>
      <p:sp>
        <p:nvSpPr>
          <p:cNvPr id="5" name="Footer Placeholder 4">
            <a:extLst>
              <a:ext uri="{FF2B5EF4-FFF2-40B4-BE49-F238E27FC236}">
                <a16:creationId xmlns:a16="http://schemas.microsoft.com/office/drawing/2014/main" id="{B20238E5-1C22-413B-906B-C136E953A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E7F56-42BD-4B5B-BDBF-CC6F10EE5535}"/>
              </a:ext>
            </a:extLst>
          </p:cNvPr>
          <p:cNvSpPr>
            <a:spLocks noGrp="1"/>
          </p:cNvSpPr>
          <p:nvPr>
            <p:ph type="sldNum" sz="quarter" idx="12"/>
          </p:nvPr>
        </p:nvSpPr>
        <p:spPr/>
        <p:txBody>
          <a:bodyPr/>
          <a:lstStyle/>
          <a:p>
            <a:fld id="{7B3A9CF1-F90F-41A9-A31E-A875E975319E}" type="slidenum">
              <a:rPr lang="en-US" smtClean="0"/>
              <a:t>‹#›</a:t>
            </a:fld>
            <a:endParaRPr lang="en-US"/>
          </a:p>
        </p:txBody>
      </p:sp>
    </p:spTree>
    <p:extLst>
      <p:ext uri="{BB962C8B-B14F-4D97-AF65-F5344CB8AC3E}">
        <p14:creationId xmlns:p14="http://schemas.microsoft.com/office/powerpoint/2010/main" val="25183013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751395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859938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9772379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9253961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943275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2307251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8089550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3000" b="1">
                <a:solidFill>
                  <a:srgbClr val="9DA9A9"/>
                </a:solidFill>
              </a:defRPr>
            </a:lvl3pPr>
            <a:lvl4pPr marL="0" indent="615950" algn="ctr">
              <a:buSzTx/>
              <a:buNone/>
              <a:defRPr sz="3000" b="1">
                <a:solidFill>
                  <a:srgbClr val="9DA9A9"/>
                </a:solidFill>
              </a:defRPr>
            </a:lvl4pPr>
            <a:lvl5pPr marL="0" indent="895350"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4968998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3424124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48530197"/>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030595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8595999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4202723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8302075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4823662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243691754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345120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395609557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118042308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272563946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02930970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98750072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4969655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30423292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5"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5" y="423335"/>
            <a:ext cx="14901333" cy="1171263"/>
          </a:xfrm>
          <a:prstGeom prst="rect">
            <a:avLst/>
          </a:prstGeom>
        </p:spPr>
        <p:txBody>
          <a:bodyPr/>
          <a:lstStyle/>
          <a:p>
            <a:r>
              <a:t>Title Text</a:t>
            </a:r>
          </a:p>
        </p:txBody>
      </p:sp>
    </p:spTree>
    <p:extLst>
      <p:ext uri="{BB962C8B-B14F-4D97-AF65-F5344CB8AC3E}">
        <p14:creationId xmlns:p14="http://schemas.microsoft.com/office/powerpoint/2010/main" val="323547665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5"/>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5" y="423335"/>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8" y="1693336"/>
            <a:ext cx="7115517" cy="6818857"/>
          </a:xfrm>
          <a:prstGeom prst="rect">
            <a:avLst/>
          </a:prstGeom>
        </p:spPr>
        <p:txBody>
          <a:bodyPr lIns="50800" tIns="50800" rIns="50800" bIns="50800"/>
          <a:lstStyle>
            <a:lvl1pPr>
              <a:buBlip>
                <a:blip r:embed="rId2"/>
              </a:buBlip>
            </a:lvl1pPr>
            <a:lvl2pPr marL="732711" indent="-309367">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26383573"/>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fld id="{4F6DF5D2-6F09-4539-A6D4-16F389B6E61D}" type="datetime1">
              <a:rPr lang="en-US" smtClean="0">
                <a:solidFill>
                  <a:prstClr val="black">
                    <a:tint val="75000"/>
                  </a:prstClr>
                </a:solidFill>
              </a:rPr>
              <a:pPr/>
              <a:t>3/29/2023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1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blue bar) 1/2 column + 1/2 image">
  <p:cSld name="Title (blue bar) 1/2 column + 1/2 image">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554133" y="2324622"/>
            <a:ext cx="6134400" cy="6073600"/>
          </a:xfrm>
          <a:prstGeom prst="rect">
            <a:avLst/>
          </a:prstGeom>
          <a:noFill/>
          <a:ln>
            <a:noFill/>
          </a:ln>
        </p:spPr>
        <p:txBody>
          <a:bodyPr spcFirstLastPara="1" wrap="square" lIns="91425" tIns="91425" rIns="91425" bIns="91425" anchor="t" anchorCtr="0">
            <a:noAutofit/>
          </a:bodyPr>
          <a:lstStyle>
            <a:lvl1pPr marL="812810" lvl="0" indent="-677342" algn="l">
              <a:lnSpc>
                <a:spcPct val="113000"/>
              </a:lnSpc>
              <a:spcBef>
                <a:spcPts val="0"/>
              </a:spcBef>
              <a:spcAft>
                <a:spcPts val="0"/>
              </a:spcAft>
              <a:buSzPts val="2400"/>
              <a:buChar char="●"/>
              <a:defRPr/>
            </a:lvl1pPr>
            <a:lvl2pPr marL="1625620" lvl="1" indent="-609608" algn="l">
              <a:lnSpc>
                <a:spcPct val="115000"/>
              </a:lnSpc>
              <a:spcBef>
                <a:spcPts val="3200"/>
              </a:spcBef>
              <a:spcAft>
                <a:spcPts val="0"/>
              </a:spcAft>
              <a:buSzPts val="1800"/>
              <a:buChar char="○"/>
              <a:defRPr/>
            </a:lvl2pPr>
            <a:lvl3pPr marL="2438430" lvl="2" indent="-609608" algn="l">
              <a:lnSpc>
                <a:spcPct val="115000"/>
              </a:lnSpc>
              <a:spcBef>
                <a:spcPts val="2844"/>
              </a:spcBef>
              <a:spcAft>
                <a:spcPts val="0"/>
              </a:spcAft>
              <a:buSzPts val="1800"/>
              <a:buChar char="■"/>
              <a:defRPr/>
            </a:lvl3pPr>
            <a:lvl4pPr marL="3251241" lvl="3" indent="-609608" algn="l">
              <a:lnSpc>
                <a:spcPct val="115000"/>
              </a:lnSpc>
              <a:spcBef>
                <a:spcPts val="2844"/>
              </a:spcBef>
              <a:spcAft>
                <a:spcPts val="0"/>
              </a:spcAft>
              <a:buSzPts val="1800"/>
              <a:buChar char="●"/>
              <a:defRPr/>
            </a:lvl4pPr>
            <a:lvl5pPr marL="4064051" lvl="4" indent="-609608" algn="l">
              <a:lnSpc>
                <a:spcPct val="115000"/>
              </a:lnSpc>
              <a:spcBef>
                <a:spcPts val="2844"/>
              </a:spcBef>
              <a:spcAft>
                <a:spcPts val="0"/>
              </a:spcAft>
              <a:buSzPts val="1800"/>
              <a:buChar char="○"/>
              <a:defRPr/>
            </a:lvl5pPr>
            <a:lvl6pPr marL="4876861" lvl="5" indent="-564452" algn="l">
              <a:lnSpc>
                <a:spcPct val="115000"/>
              </a:lnSpc>
              <a:spcBef>
                <a:spcPts val="2844"/>
              </a:spcBef>
              <a:spcAft>
                <a:spcPts val="0"/>
              </a:spcAft>
              <a:buSzPts val="1400"/>
              <a:buChar char="■"/>
              <a:defRPr/>
            </a:lvl6pPr>
            <a:lvl7pPr marL="5689671" lvl="6" indent="-564452" algn="l">
              <a:lnSpc>
                <a:spcPct val="115000"/>
              </a:lnSpc>
              <a:spcBef>
                <a:spcPts val="2844"/>
              </a:spcBef>
              <a:spcAft>
                <a:spcPts val="0"/>
              </a:spcAft>
              <a:buSzPts val="1400"/>
              <a:buChar char="●"/>
              <a:defRPr/>
            </a:lvl7pPr>
            <a:lvl8pPr marL="6502481" lvl="7" indent="-564452" algn="l">
              <a:lnSpc>
                <a:spcPct val="115000"/>
              </a:lnSpc>
              <a:spcBef>
                <a:spcPts val="2844"/>
              </a:spcBef>
              <a:spcAft>
                <a:spcPts val="0"/>
              </a:spcAft>
              <a:buSzPts val="1400"/>
              <a:buChar char="○"/>
              <a:defRPr/>
            </a:lvl8pPr>
            <a:lvl9pPr marL="7315291" lvl="8" indent="-564452" algn="l">
              <a:lnSpc>
                <a:spcPct val="115000"/>
              </a:lnSpc>
              <a:spcBef>
                <a:spcPts val="2844"/>
              </a:spcBef>
              <a:spcAft>
                <a:spcPts val="2844"/>
              </a:spcAft>
              <a:buSzPts val="1400"/>
              <a:buChar char="■"/>
              <a:defRPr/>
            </a:lvl9pPr>
          </a:lstStyle>
          <a:p>
            <a:endParaRPr/>
          </a:p>
        </p:txBody>
      </p:sp>
      <p:sp>
        <p:nvSpPr>
          <p:cNvPr id="39" name="Google Shape;39;p7"/>
          <p:cNvSpPr/>
          <p:nvPr/>
        </p:nvSpPr>
        <p:spPr>
          <a:xfrm>
            <a:off x="0" y="0"/>
            <a:ext cx="16256000" cy="1905600"/>
          </a:xfrm>
          <a:prstGeom prst="rect">
            <a:avLst/>
          </a:prstGeom>
          <a:gradFill>
            <a:gsLst>
              <a:gs pos="0">
                <a:srgbClr val="0081C7"/>
              </a:gs>
              <a:gs pos="100000">
                <a:srgbClr val="00B7E4"/>
              </a:gs>
            </a:gsLst>
            <a:lin ang="18900044" scaled="0"/>
          </a:gradFill>
          <a:ln>
            <a:noFill/>
          </a:ln>
        </p:spPr>
        <p:txBody>
          <a:bodyPr spcFirstLastPara="1" wrap="square" lIns="162533" tIns="162533" rIns="162533" bIns="1625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89" b="0" i="0" u="none" strike="noStrike" cap="none">
              <a:solidFill>
                <a:srgbClr val="000000"/>
              </a:solidFill>
              <a:latin typeface="Arial"/>
              <a:ea typeface="Arial"/>
              <a:cs typeface="Arial"/>
              <a:sym typeface="Arial"/>
            </a:endParaRPr>
          </a:p>
        </p:txBody>
      </p:sp>
      <p:sp>
        <p:nvSpPr>
          <p:cNvPr id="40" name="Google Shape;40;p7"/>
          <p:cNvSpPr txBox="1">
            <a:spLocks noGrp="1"/>
          </p:cNvSpPr>
          <p:nvPr>
            <p:ph type="title"/>
          </p:nvPr>
        </p:nvSpPr>
        <p:spPr>
          <a:xfrm>
            <a:off x="554134" y="390144"/>
            <a:ext cx="15147733" cy="1018133"/>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4000"/>
              <a:buNone/>
              <a:defRPr>
                <a:solidFill>
                  <a:srgbClr val="FFFFFF"/>
                </a:solidFill>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extLst>
      <p:ext uri="{BB962C8B-B14F-4D97-AF65-F5344CB8AC3E}">
        <p14:creationId xmlns:p14="http://schemas.microsoft.com/office/powerpoint/2010/main" val="35774066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9"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2" y="120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9796209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9"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2" y="120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1464767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7848615"/>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70"/>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40119668"/>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5"/>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98655411"/>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2" y="3"/>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3" y="8335371"/>
            <a:ext cx="604631" cy="604631"/>
          </a:xfrm>
          <a:prstGeom prst="rect">
            <a:avLst/>
          </a:prstGeom>
          <a:ln w="12700">
            <a:miter lim="400000"/>
          </a:ln>
        </p:spPr>
      </p:pic>
      <p:sp>
        <p:nvSpPr>
          <p:cNvPr id="119" name="Title Text"/>
          <p:cNvSpPr txBox="1">
            <a:spLocks noGrp="1"/>
          </p:cNvSpPr>
          <p:nvPr>
            <p:ph type="title"/>
          </p:nvPr>
        </p:nvSpPr>
        <p:spPr>
          <a:xfrm>
            <a:off x="8805337" y="423336"/>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7" y="1608670"/>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91922623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2" y="3"/>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3" y="8335371"/>
            <a:ext cx="604631" cy="604631"/>
          </a:xfrm>
          <a:prstGeom prst="rect">
            <a:avLst/>
          </a:prstGeom>
          <a:ln w="12700">
            <a:miter lim="400000"/>
          </a:ln>
        </p:spPr>
      </p:pic>
      <p:sp>
        <p:nvSpPr>
          <p:cNvPr id="131" name="Title Text"/>
          <p:cNvSpPr txBox="1">
            <a:spLocks noGrp="1"/>
          </p:cNvSpPr>
          <p:nvPr>
            <p:ph type="title"/>
          </p:nvPr>
        </p:nvSpPr>
        <p:spPr>
          <a:xfrm>
            <a:off x="8805337" y="423336"/>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7" y="1608670"/>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8854524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3" y="2"/>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73552105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2"/>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3" y="8335371"/>
            <a:ext cx="604631" cy="604631"/>
          </a:xfrm>
          <a:prstGeom prst="rect">
            <a:avLst/>
          </a:prstGeom>
          <a:ln w="12700">
            <a:miter lim="400000"/>
          </a:ln>
        </p:spPr>
      </p:pic>
      <p:sp>
        <p:nvSpPr>
          <p:cNvPr id="152" name="Title Text"/>
          <p:cNvSpPr txBox="1">
            <a:spLocks noGrp="1"/>
          </p:cNvSpPr>
          <p:nvPr>
            <p:ph type="title"/>
          </p:nvPr>
        </p:nvSpPr>
        <p:spPr>
          <a:xfrm>
            <a:off x="8212670" y="423336"/>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70" y="1608670"/>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496768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image" Target="../media/image1.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heme" Target="../theme/theme2.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theme" Target="../theme/theme5.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image" Target="../media/image3.png"/><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image" Target="../media/image2.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image" Target="../media/image1.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theme" Target="../theme/theme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image" Target="../media/image3.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7.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2" r:id="rId2"/>
    <p:sldLayoutId id="2147483654" r:id="rId3"/>
    <p:sldLayoutId id="2147483657" r:id="rId4"/>
    <p:sldLayoutId id="2147483658" r:id="rId5"/>
    <p:sldLayoutId id="2147483659" r:id="rId6"/>
    <p:sldLayoutId id="2147483662" r:id="rId7"/>
    <p:sldLayoutId id="2147483664" r:id="rId8"/>
    <p:sldLayoutId id="2147483667" r:id="rId9"/>
    <p:sldLayoutId id="2147483668" r:id="rId10"/>
    <p:sldLayoutId id="2147483672" r:id="rId11"/>
    <p:sldLayoutId id="2147483673" r:id="rId12"/>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8">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buBlip>
                <a:blip r:embed="rId29"/>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344189954"/>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29"/>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4091" y="8674102"/>
            <a:ext cx="188085" cy="18466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1753650515"/>
      </p:ext>
    </p:extLst>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ransition spd="med"/>
  <p:txStyles>
    <p:titleStyle>
      <a:lvl1pPr marL="0" marR="0" indent="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59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189"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783"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377"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2971"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566"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16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75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59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189"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783"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377"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2971"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566"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16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75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59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189"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783"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377"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2971"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566"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16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75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B6454A-0AFB-4E84-926C-B4440458A4BA}"/>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9A3D0-9F9A-474D-8BEB-19608086A9AC}"/>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F001D-3BEA-424F-93BD-56BB54B1EFFE}"/>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C9B2E0A2-6F48-439E-9819-F5791460B2B2}" type="datetimeFigureOut">
              <a:rPr lang="en-US" smtClean="0"/>
              <a:t>3/29/2023</a:t>
            </a:fld>
            <a:endParaRPr lang="en-US"/>
          </a:p>
        </p:txBody>
      </p:sp>
      <p:sp>
        <p:nvSpPr>
          <p:cNvPr id="5" name="Footer Placeholder 4">
            <a:extLst>
              <a:ext uri="{FF2B5EF4-FFF2-40B4-BE49-F238E27FC236}">
                <a16:creationId xmlns:a16="http://schemas.microsoft.com/office/drawing/2014/main" id="{55372210-5B67-46E3-956D-54DB53E08481}"/>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D4A844-4A6A-43FB-9E0A-DB5967EA57B9}"/>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7B3A9CF1-F90F-41A9-A31E-A875E975319E}" type="slidenum">
              <a:rPr lang="en-US" smtClean="0"/>
              <a:t>‹#›</a:t>
            </a:fld>
            <a:endParaRPr lang="en-US"/>
          </a:p>
        </p:txBody>
      </p:sp>
    </p:spTree>
    <p:extLst>
      <p:ext uri="{BB962C8B-B14F-4D97-AF65-F5344CB8AC3E}">
        <p14:creationId xmlns:p14="http://schemas.microsoft.com/office/powerpoint/2010/main" val="104768895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2541924384"/>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905" r:id="rId28"/>
  </p:sldLayoutIdLst>
  <p:transition spd="med"/>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3" y="8335371"/>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6" y="1608669"/>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4"/>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34"/>
            <a:fld id="{86CB4B4D-7CA3-9044-876B-883B54F8677D}" type="slidenum">
              <a:rPr lang="en-US" smtClean="0">
                <a:sym typeface="Helvetica"/>
              </a:rPr>
              <a:pPr defTabSz="550334"/>
              <a:t>‹#›</a:t>
            </a:fld>
            <a:endParaRPr lang="en-US">
              <a:sym typeface="Helvetica"/>
            </a:endParaRPr>
          </a:p>
        </p:txBody>
      </p:sp>
    </p:spTree>
    <p:extLst>
      <p:ext uri="{BB962C8B-B14F-4D97-AF65-F5344CB8AC3E}">
        <p14:creationId xmlns:p14="http://schemas.microsoft.com/office/powerpoint/2010/main" val="667190878"/>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Lst>
  <p:transition spd="med"/>
  <p:txStyles>
    <p:titleStyle>
      <a:lvl1pPr marL="0" marR="0" indent="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7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1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5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01"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01"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01" marR="0" indent="-389468" algn="l" defTabSz="550334"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1pPr>
      <a:lvl2pPr marL="830386"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2pPr>
      <a:lvl3pPr marL="1253718"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3pPr>
      <a:lvl4pPr marL="1677051"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4pPr>
      <a:lvl5pPr marL="2100385"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5pPr>
      <a:lvl6pPr marL="2523718"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6pPr>
      <a:lvl7pPr marL="2947052"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7pPr>
      <a:lvl8pPr marL="3370385"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8pPr>
      <a:lvl9pPr marL="3793718"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7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1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5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01"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01"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4091" y="8674102"/>
            <a:ext cx="188085" cy="18466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3377811237"/>
      </p:ext>
    </p:extLst>
  </p:cSld>
  <p:clrMap bg1="dk1" tx1="lt1" bg2="dk2"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Lst>
  <p:transition spd="med"/>
  <p:txStyles>
    <p:titleStyle>
      <a:lvl1pPr marL="0" marR="0" indent="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59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189"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783"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377"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2971"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566"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16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75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59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189"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783"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377"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2971"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566"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16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75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59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189"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783"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377"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2971"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566"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16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75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hyperlink" Target="https://www.rewiringamerica.org/app/ira-calculator" TargetMode="Externa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wiringamerica.org/app/ira-calculator" TargetMode="External"/><Relationship Id="rId2" Type="http://schemas.openxmlformats.org/officeDocument/2006/relationships/notesSlide" Target="../notesSlides/notesSlide18.xml"/><Relationship Id="rId1" Type="http://schemas.openxmlformats.org/officeDocument/2006/relationships/slideLayout" Target="../slideLayouts/slideLayout9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hyperlink" Target="http://electric.smiller.org/"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1.xml"/><Relationship Id="rId1" Type="http://schemas.openxmlformats.org/officeDocument/2006/relationships/slideLayout" Target="../slideLayouts/slideLayout65.xml"/><Relationship Id="rId5" Type="http://schemas.openxmlformats.org/officeDocument/2006/relationships/image" Target="../media/image28.png"/><Relationship Id="rId4" Type="http://schemas.openxmlformats.org/officeDocument/2006/relationships/hyperlink" Target="http://www.sustainablejersey.com/communitysola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5.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climate.smiller.org/50x30/building-electrification/All-heat-pump-webinars.html"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5.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2.xml"/><Relationship Id="rId1" Type="http://schemas.openxmlformats.org/officeDocument/2006/relationships/tags" Target="../tags/tag2.xml"/><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p4"/><Relationship Id="rId7" Type="http://schemas.openxmlformats.org/officeDocument/2006/relationships/image" Target="../media/image20.png"/><Relationship Id="rId2" Type="http://schemas.openxmlformats.org/officeDocument/2006/relationships/audio" Target="../media/media2.mp4"/><Relationship Id="rId1" Type="http://schemas.microsoft.com/office/2007/relationships/media" Target="../media/media2.mp4"/><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3.mp4"/></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hyperlink" Target="https://www.nj.gov/dep/climatechange/docs/nj-gwra-80x50-report-202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3797742" y="0"/>
            <a:ext cx="8660515" cy="8327556"/>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none" lIns="25400" tIns="25400" rIns="25400" bIns="25400" anchor="b" anchorCtr="0">
            <a:spAutoFit/>
          </a:bodyPr>
          <a:lstStyle>
            <a:lvl1pPr>
              <a:defRPr sz="1200"/>
            </a:lvl1pPr>
          </a:lstStyle>
          <a:p>
            <a:pPr defTabSz="457189">
              <a:defRPr/>
            </a:pPr>
            <a:r>
              <a:rPr dirty="0">
                <a:solidFill>
                  <a:srgbClr val="FFFFFF">
                    <a:alpha val="50000"/>
                  </a:srgbClr>
                </a:solidFill>
                <a:latin typeface="Arial" panose="020B0604020202020204" pitchFamily="34" charset="0"/>
                <a:cs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2057611" y="8211521"/>
            <a:ext cx="12460637" cy="711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algn="ctr" defTabSz="609585"/>
            <a:r>
              <a:rPr lang="en-US" sz="3733" kern="1200" dirty="0">
                <a:latin typeface="Arial"/>
                <a:cs typeface="Arial"/>
              </a:rPr>
              <a:t>SAVING OUR WORLD FROM CLIMATE DESTRUCTION</a:t>
            </a:r>
          </a:p>
        </p:txBody>
      </p:sp>
      <p:sp>
        <p:nvSpPr>
          <p:cNvPr id="3" name="TextBox 2">
            <a:extLst>
              <a:ext uri="{FF2B5EF4-FFF2-40B4-BE49-F238E27FC236}">
                <a16:creationId xmlns:a16="http://schemas.microsoft.com/office/drawing/2014/main" id="{7024DDAB-A332-96A3-F599-DC8A8809D06A}"/>
              </a:ext>
            </a:extLst>
          </p:cNvPr>
          <p:cNvSpPr txBox="1"/>
          <p:nvPr/>
        </p:nvSpPr>
        <p:spPr>
          <a:xfrm>
            <a:off x="546526" y="3408134"/>
            <a:ext cx="3022170" cy="15491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FFFFFF"/>
                </a:solidFill>
                <a:effectLst/>
                <a:uFillTx/>
                <a:latin typeface="+mn-lt"/>
                <a:ea typeface="+mn-ea"/>
                <a:cs typeface="+mn-cs"/>
                <a:sym typeface="Arial"/>
              </a:rPr>
              <a:t>Pat and Steve</a:t>
            </a:r>
          </a:p>
          <a:p>
            <a:pPr marL="0" marR="0" indent="0" algn="ctr" defTabSz="457200" rtl="0" fontAlgn="auto" latinLnBrk="0" hangingPunct="0">
              <a:lnSpc>
                <a:spcPct val="100000"/>
              </a:lnSpc>
              <a:spcBef>
                <a:spcPts val="0"/>
              </a:spcBef>
              <a:spcAft>
                <a:spcPts val="0"/>
              </a:spcAft>
              <a:buClrTx/>
              <a:buSzTx/>
              <a:buFontTx/>
              <a:buNone/>
              <a:tabLst/>
            </a:pPr>
            <a:r>
              <a:rPr lang="en-US" sz="2800" dirty="0"/>
              <a:t>Miller</a:t>
            </a:r>
          </a:p>
          <a:p>
            <a:pPr marL="0" marR="0" indent="0" algn="ctr" defTabSz="457200" rtl="0" fontAlgn="auto" latinLnBrk="0" hangingPunct="0">
              <a:lnSpc>
                <a:spcPct val="100000"/>
              </a:lnSpc>
              <a:spcBef>
                <a:spcPts val="1200"/>
              </a:spcBef>
              <a:spcAft>
                <a:spcPts val="0"/>
              </a:spcAft>
              <a:buClrTx/>
              <a:buSzTx/>
              <a:buFontTx/>
              <a:buNone/>
              <a:tabLst/>
            </a:pPr>
            <a:r>
              <a:rPr kumimoji="0" lang="en-US" sz="2800" b="1" i="0" u="none" strike="noStrike" cap="none" spc="0" normalizeH="0" baseline="0" dirty="0">
                <a:ln>
                  <a:noFill/>
                </a:ln>
                <a:solidFill>
                  <a:srgbClr val="FFFFFF"/>
                </a:solidFill>
                <a:effectLst/>
                <a:uFillTx/>
                <a:latin typeface="+mn-lt"/>
                <a:ea typeface="+mn-ea"/>
                <a:cs typeface="+mn-cs"/>
                <a:sym typeface="Arial"/>
              </a:rPr>
              <a:t>March 27, 2023</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2" name="We have  the solutions  at hand..."/>
          <p:cNvSpPr txBox="1">
            <a:spLocks noGrp="1"/>
          </p:cNvSpPr>
          <p:nvPr>
            <p:ph type="title"/>
          </p:nvPr>
        </p:nvSpPr>
        <p:spPr>
          <a:xfrm>
            <a:off x="1257300" y="2565400"/>
            <a:ext cx="13754100" cy="4025900"/>
          </a:xfrm>
          <a:prstGeom prst="rect">
            <a:avLst/>
          </a:prstGeom>
        </p:spPr>
        <p:txBody>
          <a:bodyPr>
            <a:normAutofit fontScale="90000"/>
          </a:bodyPr>
          <a:lstStyle/>
          <a:p>
            <a:pPr algn="ctr">
              <a:lnSpc>
                <a:spcPts val="10800"/>
              </a:lnSpc>
              <a:defRPr sz="9000"/>
            </a:pPr>
            <a:r>
              <a:t>We have </a:t>
            </a:r>
          </a:p>
          <a:p>
            <a:pPr algn="ctr">
              <a:lnSpc>
                <a:spcPts val="10800"/>
              </a:lnSpc>
              <a:defRPr sz="9000"/>
            </a:pPr>
            <a:r>
              <a:t>the solutions </a:t>
            </a:r>
          </a:p>
          <a:p>
            <a:pPr algn="ctr">
              <a:lnSpc>
                <a:spcPts val="10800"/>
              </a:lnSpc>
              <a:defRPr sz="9000"/>
            </a:pPr>
            <a:r>
              <a:t>at hand...</a:t>
            </a:r>
          </a:p>
        </p:txBody>
      </p:sp>
    </p:spTree>
    <p:extLst>
      <p:ext uri="{BB962C8B-B14F-4D97-AF65-F5344CB8AC3E}">
        <p14:creationId xmlns:p14="http://schemas.microsoft.com/office/powerpoint/2010/main" val="331005486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31" name="2D Line Chart"/>
          <p:cNvGraphicFramePr/>
          <p:nvPr/>
        </p:nvGraphicFramePr>
        <p:xfrm>
          <a:off x="1345247" y="200376"/>
          <a:ext cx="14350155" cy="8380851"/>
        </p:xfrm>
        <a:graphic>
          <a:graphicData uri="http://schemas.openxmlformats.org/drawingml/2006/chart">
            <c:chart xmlns:c="http://schemas.openxmlformats.org/drawingml/2006/chart" xmlns:r="http://schemas.openxmlformats.org/officeDocument/2006/relationships" r:id="rId3"/>
          </a:graphicData>
        </a:graphic>
      </p:graphicFrame>
      <p:sp>
        <p:nvSpPr>
          <p:cNvPr id="6232" name="Global Wind Energy Capacity"/>
          <p:cNvSpPr txBox="1">
            <a:spLocks noGrp="1"/>
          </p:cNvSpPr>
          <p:nvPr>
            <p:ph type="title"/>
          </p:nvPr>
        </p:nvSpPr>
        <p:spPr>
          <a:xfrm>
            <a:off x="2540826" y="723900"/>
            <a:ext cx="12851575" cy="762000"/>
          </a:xfrm>
          <a:prstGeom prst="rect">
            <a:avLst/>
          </a:prstGeom>
        </p:spPr>
        <p:txBody>
          <a:bodyPr/>
          <a:lstStyle/>
          <a:p>
            <a:r>
              <a:t>Global Wind Energy Capacity</a:t>
            </a:r>
          </a:p>
        </p:txBody>
      </p:sp>
      <p:sp>
        <p:nvSpPr>
          <p:cNvPr id="6233" name="1980 – Present"/>
          <p:cNvSpPr txBox="1">
            <a:spLocks noGrp="1"/>
          </p:cNvSpPr>
          <p:nvPr>
            <p:ph type="body" sz="quarter" idx="1"/>
          </p:nvPr>
        </p:nvSpPr>
        <p:spPr>
          <a:xfrm>
            <a:off x="2540827" y="1397000"/>
            <a:ext cx="12851573" cy="1016000"/>
          </a:xfrm>
          <a:prstGeom prst="rect">
            <a:avLst/>
          </a:prstGeom>
        </p:spPr>
        <p:txBody>
          <a:bodyPr/>
          <a:lstStyle/>
          <a:p>
            <a:r>
              <a:t>1980 – Present</a:t>
            </a:r>
          </a:p>
        </p:txBody>
      </p:sp>
      <p:sp>
        <p:nvSpPr>
          <p:cNvPr id="6234" name="Wind Capacity (Megawatts)"/>
          <p:cNvSpPr txBox="1"/>
          <p:nvPr/>
        </p:nvSpPr>
        <p:spPr>
          <a:xfrm rot="16200000">
            <a:off x="-1645826" y="4121481"/>
            <a:ext cx="4843365" cy="408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defRPr sz="25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500" b="1" i="0" u="none" strike="noStrike" kern="0" cap="none" spc="0" normalizeH="0" baseline="0" noProof="0">
                <a:ln>
                  <a:noFill/>
                </a:ln>
                <a:solidFill>
                  <a:srgbClr val="FFFFFF"/>
                </a:solidFill>
                <a:effectLst/>
                <a:uLnTx/>
                <a:uFillTx/>
                <a:latin typeface="Arial"/>
                <a:cs typeface="Arial"/>
                <a:sym typeface="Arial"/>
              </a:rPr>
              <a:t>Wind Capacity (Megawatts)</a:t>
            </a:r>
          </a:p>
        </p:txBody>
      </p:sp>
      <p:sp>
        <p:nvSpPr>
          <p:cNvPr id="6235" name="Data: Earth Policy Institute/Bloomberg New Energy Finance"/>
          <p:cNvSpPr txBox="1"/>
          <p:nvPr/>
        </p:nvSpPr>
        <p:spPr>
          <a:xfrm>
            <a:off x="914400" y="8686800"/>
            <a:ext cx="441467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b">
            <a:spAutoFit/>
          </a:bodyPr>
          <a:lstStyle>
            <a:lvl1pPr>
              <a:defRPr sz="12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FFFFFF">
                    <a:alpha val="50000"/>
                  </a:srgbClr>
                </a:solidFill>
                <a:effectLst/>
                <a:uLnTx/>
                <a:uFillTx/>
                <a:latin typeface="Arial"/>
                <a:cs typeface="Arial"/>
                <a:sym typeface="Arial"/>
              </a:rPr>
              <a:t>Data: Earth Policy Institute/Bloomberg New Energy Finance</a:t>
            </a:r>
          </a:p>
        </p:txBody>
      </p:sp>
      <p:sp>
        <p:nvSpPr>
          <p:cNvPr id="7" name="TextBox 136">
            <a:extLst>
              <a:ext uri="{FF2B5EF4-FFF2-40B4-BE49-F238E27FC236}">
                <a16:creationId xmlns:a16="http://schemas.microsoft.com/office/drawing/2014/main" id="{AB64A910-A45B-40FF-95B5-19388EE1FF44}"/>
              </a:ext>
            </a:extLst>
          </p:cNvPr>
          <p:cNvSpPr txBox="1"/>
          <p:nvPr/>
        </p:nvSpPr>
        <p:spPr>
          <a:xfrm>
            <a:off x="14920918" y="8138160"/>
            <a:ext cx="820398"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2019</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fill="hold"/>
                                        <p:tgtEl>
                                          <p:spTgt spid="6231">
                                            <p:graphicEl>
                                              <a:chart seriesIdx="0" categoryIdx="-4" bldStep="series"/>
                                            </p:graphicEl>
                                          </p:spTgt>
                                        </p:tgtEl>
                                        <p:attrNameLst>
                                          <p:attrName>style.visibility</p:attrName>
                                        </p:attrNameLst>
                                      </p:cBhvr>
                                      <p:to>
                                        <p:strVal val="visible"/>
                                      </p:to>
                                    </p:set>
                                    <p:animEffect transition="in" filter="wipe(left)">
                                      <p:cBhvr>
                                        <p:cTn id="7" dur="1000"/>
                                        <p:tgtEl>
                                          <p:spTgt spid="6231">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231" grpId="0" uiExpand="1">
        <p:bldSub>
          <a:bldChart bld="series"/>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677333" y="519247"/>
            <a:ext cx="15056000" cy="924000"/>
          </a:xfrm>
        </p:spPr>
        <p:txBody>
          <a:bodyPr/>
          <a:lstStyle/>
          <a:p>
            <a:pPr algn="ctr"/>
            <a:r>
              <a:rPr lang="en-US" sz="4400" dirty="0"/>
              <a:t>NJ has goal of 11,000 MW from offshore wind by 2040</a:t>
            </a:r>
            <a:endParaRPr lang="en-US" dirty="0"/>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descr="https://farm5.staticflickr.com/4360/37158627656_25af21e841_c.jpg"/>
          <p:cNvPicPr/>
          <p:nvPr/>
        </p:nvPicPr>
        <p:blipFill>
          <a:blip r:embed="rId3">
            <a:extLst>
              <a:ext uri="{28A0092B-C50C-407E-A947-70E740481C1C}">
                <a14:useLocalDpi xmlns:a14="http://schemas.microsoft.com/office/drawing/2010/main" val="0"/>
              </a:ext>
            </a:extLst>
          </a:blip>
          <a:srcRect/>
          <a:stretch>
            <a:fillRect/>
          </a:stretch>
        </p:blipFill>
        <p:spPr bwMode="auto">
          <a:xfrm>
            <a:off x="2274849" y="1443247"/>
            <a:ext cx="11887200" cy="7366216"/>
          </a:xfrm>
          <a:prstGeom prst="rect">
            <a:avLst/>
          </a:prstGeom>
          <a:noFill/>
          <a:ln>
            <a:noFill/>
          </a:ln>
        </p:spPr>
      </p:pic>
    </p:spTree>
    <p:extLst>
      <p:ext uri="{BB962C8B-B14F-4D97-AF65-F5344CB8AC3E}">
        <p14:creationId xmlns:p14="http://schemas.microsoft.com/office/powerpoint/2010/main" val="399719110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35" name="2D Line Chart"/>
          <p:cNvGraphicFramePr/>
          <p:nvPr/>
        </p:nvGraphicFramePr>
        <p:xfrm>
          <a:off x="1372182" y="41656"/>
          <a:ext cx="14096518" cy="8289544"/>
        </p:xfrm>
        <a:graphic>
          <a:graphicData uri="http://schemas.openxmlformats.org/drawingml/2006/chart">
            <c:chart xmlns:c="http://schemas.openxmlformats.org/drawingml/2006/chart" xmlns:r="http://schemas.openxmlformats.org/officeDocument/2006/relationships" r:id="rId3"/>
          </a:graphicData>
        </a:graphic>
      </p:graphicFrame>
      <p:sp>
        <p:nvSpPr>
          <p:cNvPr id="6336" name="World Solar PV Installations"/>
          <p:cNvSpPr txBox="1">
            <a:spLocks noGrp="1"/>
          </p:cNvSpPr>
          <p:nvPr>
            <p:ph type="title"/>
          </p:nvPr>
        </p:nvSpPr>
        <p:spPr>
          <a:xfrm>
            <a:off x="2076970" y="596900"/>
            <a:ext cx="13074602" cy="762000"/>
          </a:xfrm>
          <a:prstGeom prst="rect">
            <a:avLst/>
          </a:prstGeom>
        </p:spPr>
        <p:txBody>
          <a:bodyPr/>
          <a:lstStyle/>
          <a:p>
            <a:r>
              <a:t>World Solar PV Installations</a:t>
            </a:r>
          </a:p>
        </p:txBody>
      </p:sp>
      <p:sp>
        <p:nvSpPr>
          <p:cNvPr id="6337" name="1980 – 2019"/>
          <p:cNvSpPr txBox="1">
            <a:spLocks noGrp="1"/>
          </p:cNvSpPr>
          <p:nvPr>
            <p:ph type="body" sz="quarter" idx="1"/>
          </p:nvPr>
        </p:nvSpPr>
        <p:spPr>
          <a:xfrm>
            <a:off x="2076970" y="1270000"/>
            <a:ext cx="13074602" cy="1016000"/>
          </a:xfrm>
          <a:prstGeom prst="rect">
            <a:avLst/>
          </a:prstGeom>
        </p:spPr>
        <p:txBody>
          <a:bodyPr/>
          <a:lstStyle/>
          <a:p>
            <a:r>
              <a:t>1980 – 2019</a:t>
            </a:r>
          </a:p>
        </p:txBody>
      </p:sp>
      <p:sp>
        <p:nvSpPr>
          <p:cNvPr id="6338" name="Gigawatts (Cumulative)"/>
          <p:cNvSpPr txBox="1"/>
          <p:nvPr/>
        </p:nvSpPr>
        <p:spPr>
          <a:xfrm rot="16200000">
            <a:off x="-1020050" y="3888161"/>
            <a:ext cx="3642613" cy="459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ctr">
              <a:defRPr sz="2500"/>
            </a:lvl1pPr>
          </a:lstStyle>
          <a:p>
            <a:r>
              <a:t>Gigawatts (Cumulative)</a:t>
            </a:r>
          </a:p>
        </p:txBody>
      </p:sp>
      <p:sp>
        <p:nvSpPr>
          <p:cNvPr id="6339" name="Data: Earth Policy Institute/BP, Statistical Review of World Energy June 2014 (London: 2014); Bloomberg New Energy Finance"/>
          <p:cNvSpPr txBox="1"/>
          <p:nvPr/>
        </p:nvSpPr>
        <p:spPr>
          <a:xfrm>
            <a:off x="914400" y="8686800"/>
            <a:ext cx="9274975"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b">
            <a:spAutoFit/>
          </a:bodyPr>
          <a:lstStyle>
            <a:lvl1pPr>
              <a:defRPr sz="1200"/>
            </a:lvl1pPr>
          </a:lstStyle>
          <a:p>
            <a:r>
              <a:rPr>
                <a:solidFill>
                  <a:srgbClr val="FFFFFF">
                    <a:alpha val="50000"/>
                  </a:srgbClr>
                </a:solidFill>
              </a:rPr>
              <a:t>Data: Earth Policy Institute/BP, Statistical Review of World Energy June 2014 (London: 2014); Bloomberg New Energy Finance</a:t>
            </a:r>
          </a:p>
        </p:txBody>
      </p:sp>
      <p:sp>
        <p:nvSpPr>
          <p:cNvPr id="7" name="TextBox 136">
            <a:extLst>
              <a:ext uri="{FF2B5EF4-FFF2-40B4-BE49-F238E27FC236}">
                <a16:creationId xmlns:a16="http://schemas.microsoft.com/office/drawing/2014/main" id="{6F0A1B01-ACC0-4961-A323-D174B39BB5BB}"/>
              </a:ext>
            </a:extLst>
          </p:cNvPr>
          <p:cNvSpPr txBox="1"/>
          <p:nvPr/>
        </p:nvSpPr>
        <p:spPr>
          <a:xfrm>
            <a:off x="14683169" y="7870363"/>
            <a:ext cx="820398"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200" b="1" i="0" u="none" strike="noStrike" cap="none" spc="0" normalizeH="0" baseline="0" dirty="0">
                <a:ln>
                  <a:noFill/>
                </a:ln>
                <a:solidFill>
                  <a:srgbClr val="FFFFFF"/>
                </a:solidFill>
                <a:effectLst/>
                <a:uFillTx/>
                <a:latin typeface="Arial" panose="020B0604020202020204" pitchFamily="34" charset="0"/>
                <a:cs typeface="Arial" panose="020B0604020202020204" pitchFamily="34" charset="0"/>
                <a:sym typeface="Arial"/>
              </a:rPr>
              <a:t>2019</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
                                  </p:stCondLst>
                                  <p:childTnLst>
                                    <p:set>
                                      <p:cBhvr>
                                        <p:cTn id="6" fill="hold"/>
                                        <p:tgtEl>
                                          <p:spTgt spid="6335">
                                            <p:graphicEl>
                                              <a:chart seriesIdx="0" categoryIdx="-4" bldStep="series"/>
                                            </p:graphicEl>
                                          </p:spTgt>
                                        </p:tgtEl>
                                        <p:attrNameLst>
                                          <p:attrName>style.visibility</p:attrName>
                                        </p:attrNameLst>
                                      </p:cBhvr>
                                      <p:to>
                                        <p:strVal val="visible"/>
                                      </p:to>
                                    </p:set>
                                    <p:animEffect transition="in" filter="wipe(left)">
                                      <p:cBhvr>
                                        <p:cTn id="7" dur="1000"/>
                                        <p:tgtEl>
                                          <p:spTgt spid="6335">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35" grpId="0" uiExpand="1">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34" name="2D Column Chart"/>
          <p:cNvGraphicFramePr/>
          <p:nvPr>
            <p:extLst>
              <p:ext uri="{D42A27DB-BD31-4B8C-83A1-F6EECF244321}">
                <p14:modId xmlns:p14="http://schemas.microsoft.com/office/powerpoint/2010/main" val="3124011489"/>
              </p:ext>
            </p:extLst>
          </p:nvPr>
        </p:nvGraphicFramePr>
        <p:xfrm>
          <a:off x="1616392" y="683368"/>
          <a:ext cx="14081760" cy="8460632"/>
        </p:xfrm>
        <a:graphic>
          <a:graphicData uri="http://schemas.openxmlformats.org/drawingml/2006/chart">
            <c:chart xmlns:c="http://schemas.openxmlformats.org/drawingml/2006/chart" xmlns:r="http://schemas.openxmlformats.org/officeDocument/2006/relationships" r:id="rId3"/>
          </a:graphicData>
        </a:graphic>
      </p:graphicFrame>
      <p:sp>
        <p:nvSpPr>
          <p:cNvPr id="8835" name="Global Cumulative Storage Capacity"/>
          <p:cNvSpPr txBox="1">
            <a:spLocks noGrp="1"/>
          </p:cNvSpPr>
          <p:nvPr>
            <p:ph type="title"/>
          </p:nvPr>
        </p:nvSpPr>
        <p:spPr>
          <a:xfrm>
            <a:off x="2101787" y="596902"/>
            <a:ext cx="13442400" cy="812775"/>
          </a:xfrm>
          <a:prstGeom prst="rect">
            <a:avLst/>
          </a:prstGeom>
        </p:spPr>
        <p:txBody>
          <a:bodyPr/>
          <a:lstStyle/>
          <a:p>
            <a:r>
              <a:t>Global Cumulative Storage Capacity</a:t>
            </a:r>
          </a:p>
        </p:txBody>
      </p:sp>
      <p:sp>
        <p:nvSpPr>
          <p:cNvPr id="8836" name="Gigawatts"/>
          <p:cNvSpPr txBox="1"/>
          <p:nvPr/>
        </p:nvSpPr>
        <p:spPr>
          <a:xfrm rot="16200000">
            <a:off x="37674" y="4163785"/>
            <a:ext cx="1476366" cy="436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spAutoFit/>
          </a:bodyPr>
          <a:lstStyle>
            <a:lvl1pPr algn="ctr">
              <a:defRPr sz="2500"/>
            </a:lvl1pPr>
          </a:lstStyle>
          <a:p>
            <a:pPr defTabSz="1219170" hangingPunct="1"/>
            <a:r>
              <a:rPr b="0" kern="1200">
                <a:latin typeface="Arial"/>
                <a:cs typeface="Arial"/>
              </a:rPr>
              <a:t>Gigawatts</a:t>
            </a:r>
          </a:p>
        </p:txBody>
      </p:sp>
      <p:grpSp>
        <p:nvGrpSpPr>
          <p:cNvPr id="8848" name="Group"/>
          <p:cNvGrpSpPr/>
          <p:nvPr/>
        </p:nvGrpSpPr>
        <p:grpSpPr>
          <a:xfrm>
            <a:off x="2328643" y="736093"/>
            <a:ext cx="12979776" cy="7410295"/>
            <a:chOff x="0" y="0"/>
            <a:chExt cx="12979774" cy="7410294"/>
          </a:xfrm>
        </p:grpSpPr>
        <p:sp>
          <p:nvSpPr>
            <p:cNvPr id="8837" name="Rectangle"/>
            <p:cNvSpPr/>
            <p:nvPr/>
          </p:nvSpPr>
          <p:spPr>
            <a:xfrm>
              <a:off x="0" y="7088354"/>
              <a:ext cx="823123" cy="321940"/>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38" name="Rectangle"/>
            <p:cNvSpPr/>
            <p:nvPr/>
          </p:nvSpPr>
          <p:spPr>
            <a:xfrm>
              <a:off x="1218760" y="7020345"/>
              <a:ext cx="823124" cy="389950"/>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39" name="Rectangle"/>
            <p:cNvSpPr/>
            <p:nvPr/>
          </p:nvSpPr>
          <p:spPr>
            <a:xfrm>
              <a:off x="2437521" y="7032585"/>
              <a:ext cx="823124" cy="377709"/>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40" name="Rectangle"/>
            <p:cNvSpPr/>
            <p:nvPr/>
          </p:nvSpPr>
          <p:spPr>
            <a:xfrm>
              <a:off x="3656282" y="6957428"/>
              <a:ext cx="823124" cy="452867"/>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41" name="Rectangle"/>
            <p:cNvSpPr/>
            <p:nvPr/>
          </p:nvSpPr>
          <p:spPr>
            <a:xfrm>
              <a:off x="4875043" y="6823686"/>
              <a:ext cx="823123" cy="586609"/>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42" name="Rectangle"/>
            <p:cNvSpPr/>
            <p:nvPr/>
          </p:nvSpPr>
          <p:spPr>
            <a:xfrm>
              <a:off x="10968847" y="2719251"/>
              <a:ext cx="823123" cy="4691043"/>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43" name="Rectangle"/>
            <p:cNvSpPr/>
            <p:nvPr/>
          </p:nvSpPr>
          <p:spPr>
            <a:xfrm>
              <a:off x="6093803" y="6648718"/>
              <a:ext cx="823124" cy="761576"/>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44" name="Rectangle"/>
            <p:cNvSpPr/>
            <p:nvPr/>
          </p:nvSpPr>
          <p:spPr>
            <a:xfrm>
              <a:off x="8531325" y="5186686"/>
              <a:ext cx="823124" cy="2223608"/>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45" name="Rectangle"/>
            <p:cNvSpPr/>
            <p:nvPr/>
          </p:nvSpPr>
          <p:spPr>
            <a:xfrm>
              <a:off x="9750085" y="4236913"/>
              <a:ext cx="823124" cy="317338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46" name="Rectangle"/>
            <p:cNvSpPr/>
            <p:nvPr/>
          </p:nvSpPr>
          <p:spPr>
            <a:xfrm>
              <a:off x="7312565" y="6151973"/>
              <a:ext cx="823123" cy="1258321"/>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sp>
          <p:nvSpPr>
            <p:cNvPr id="8847" name="Rectangle"/>
            <p:cNvSpPr/>
            <p:nvPr/>
          </p:nvSpPr>
          <p:spPr>
            <a:xfrm>
              <a:off x="12156651" y="0"/>
              <a:ext cx="823124" cy="7410294"/>
            </a:xfrm>
            <a:prstGeom prst="rect">
              <a:avLst/>
            </a:prstGeom>
            <a:gradFill flip="none" rotWithShape="1">
              <a:gsLst>
                <a:gs pos="0">
                  <a:srgbClr val="1E73BA"/>
                </a:gs>
                <a:gs pos="100000">
                  <a:srgbClr val="005698"/>
                </a:gs>
              </a:gsLst>
              <a:lin ang="16200000" scaled="0"/>
            </a:gradFill>
            <a:ln w="25400" cap="flat">
              <a:noFill/>
              <a:miter lim="400000"/>
            </a:ln>
            <a:effectLst>
              <a:outerShdw blurRad="76200" dist="38100" dir="5400000" rotWithShape="0">
                <a:srgbClr val="000000">
                  <a:alpha val="80000"/>
                </a:srgbClr>
              </a:outerShdw>
            </a:effectLst>
          </p:spPr>
          <p:txBody>
            <a:bodyPr wrap="square" lIns="0" tIns="0" rIns="0" bIns="0" numCol="1" anchor="t">
              <a:noAutofit/>
            </a:bodyPr>
            <a:lstStyle/>
            <a:p>
              <a:pPr defTabSz="1219170" hangingPunct="1"/>
              <a:endParaRPr sz="1800" b="0" kern="1200">
                <a:latin typeface="Arial"/>
                <a:cs typeface="Arial"/>
              </a:endParaRPr>
            </a:p>
          </p:txBody>
        </p:sp>
      </p:grpSp>
      <p:sp>
        <p:nvSpPr>
          <p:cNvPr id="8849" name="Rectangle"/>
          <p:cNvSpPr/>
          <p:nvPr/>
        </p:nvSpPr>
        <p:spPr>
          <a:xfrm>
            <a:off x="2326526" y="7807983"/>
            <a:ext cx="825501" cy="338403"/>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50" name="Rectangle"/>
          <p:cNvSpPr/>
          <p:nvPr/>
        </p:nvSpPr>
        <p:spPr>
          <a:xfrm>
            <a:off x="3543650" y="7761663"/>
            <a:ext cx="825501" cy="384723"/>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51" name="Rectangle"/>
          <p:cNvSpPr/>
          <p:nvPr/>
        </p:nvSpPr>
        <p:spPr>
          <a:xfrm>
            <a:off x="4760774" y="7756675"/>
            <a:ext cx="825501" cy="389711"/>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52" name="Rectangle"/>
          <p:cNvSpPr/>
          <p:nvPr/>
        </p:nvSpPr>
        <p:spPr>
          <a:xfrm>
            <a:off x="5977898" y="7698989"/>
            <a:ext cx="825501" cy="447399"/>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53" name="Rectangle"/>
          <p:cNvSpPr/>
          <p:nvPr/>
        </p:nvSpPr>
        <p:spPr>
          <a:xfrm>
            <a:off x="7195022" y="7573175"/>
            <a:ext cx="825501" cy="573211"/>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54" name="Rectangle"/>
          <p:cNvSpPr/>
          <p:nvPr/>
        </p:nvSpPr>
        <p:spPr>
          <a:xfrm>
            <a:off x="8412146" y="7374155"/>
            <a:ext cx="825501" cy="772231"/>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55" name="Data: BNEF"/>
          <p:cNvSpPr txBox="1"/>
          <p:nvPr/>
        </p:nvSpPr>
        <p:spPr>
          <a:xfrm>
            <a:off x="402337" y="8503920"/>
            <a:ext cx="1684283"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defRPr sz="1200">
                <a:solidFill>
                  <a:srgbClr val="5D6464"/>
                </a:solidFill>
              </a:defRPr>
            </a:lvl1pPr>
          </a:lstStyle>
          <a:p>
            <a:pPr defTabSz="1219170" hangingPunct="1"/>
            <a:r>
              <a:rPr b="0" kern="1200" dirty="0">
                <a:solidFill>
                  <a:srgbClr val="FFFFFF">
                    <a:alpha val="50000"/>
                  </a:srgbClr>
                </a:solidFill>
                <a:latin typeface="Arial"/>
                <a:cs typeface="Arial"/>
              </a:rPr>
              <a:t>Data: B</a:t>
            </a:r>
            <a:r>
              <a:rPr lang="en-US" b="0" kern="1200" dirty="0">
                <a:solidFill>
                  <a:srgbClr val="FFFFFF">
                    <a:alpha val="50000"/>
                  </a:srgbClr>
                </a:solidFill>
                <a:latin typeface="Arial"/>
                <a:cs typeface="Arial"/>
              </a:rPr>
              <a:t>loomberg New Energy Finance</a:t>
            </a:r>
            <a:endParaRPr b="0" kern="1200" dirty="0">
              <a:solidFill>
                <a:srgbClr val="FFFFFF">
                  <a:alpha val="50000"/>
                </a:srgbClr>
              </a:solidFill>
              <a:latin typeface="Arial"/>
              <a:cs typeface="Arial"/>
            </a:endParaRPr>
          </a:p>
        </p:txBody>
      </p:sp>
      <p:sp>
        <p:nvSpPr>
          <p:cNvPr id="8856" name="Historical"/>
          <p:cNvSpPr txBox="1">
            <a:spLocks noGrp="1"/>
          </p:cNvSpPr>
          <p:nvPr>
            <p:ph type="body" sz="quarter" idx="1"/>
          </p:nvPr>
        </p:nvSpPr>
        <p:spPr>
          <a:xfrm>
            <a:off x="2100094" y="1270000"/>
            <a:ext cx="13445788" cy="1016000"/>
          </a:xfrm>
          <a:prstGeom prst="rect">
            <a:avLst/>
          </a:prstGeom>
        </p:spPr>
        <p:txBody>
          <a:bodyPr/>
          <a:lstStyle/>
          <a:p>
            <a:r>
              <a:t>Historical</a:t>
            </a:r>
          </a:p>
        </p:txBody>
      </p:sp>
      <p:sp>
        <p:nvSpPr>
          <p:cNvPr id="8857" name="Rectangle"/>
          <p:cNvSpPr/>
          <p:nvPr/>
        </p:nvSpPr>
        <p:spPr>
          <a:xfrm>
            <a:off x="9629270" y="6886067"/>
            <a:ext cx="825501" cy="1260319"/>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58" name="Rectangle"/>
          <p:cNvSpPr/>
          <p:nvPr/>
        </p:nvSpPr>
        <p:spPr>
          <a:xfrm>
            <a:off x="10846394" y="5922580"/>
            <a:ext cx="825501" cy="2223805"/>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59" name="Rectangle"/>
          <p:cNvSpPr/>
          <p:nvPr/>
        </p:nvSpPr>
        <p:spPr>
          <a:xfrm>
            <a:off x="12063518" y="4959315"/>
            <a:ext cx="825501" cy="3187071"/>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60" name="Rectangle"/>
          <p:cNvSpPr/>
          <p:nvPr/>
        </p:nvSpPr>
        <p:spPr>
          <a:xfrm>
            <a:off x="13280643" y="3457183"/>
            <a:ext cx="825501" cy="4689203"/>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
        <p:nvSpPr>
          <p:cNvPr id="8861" name="Rectangle"/>
          <p:cNvSpPr/>
          <p:nvPr/>
        </p:nvSpPr>
        <p:spPr>
          <a:xfrm>
            <a:off x="14497767" y="728699"/>
            <a:ext cx="825501" cy="7417687"/>
          </a:xfrm>
          <a:prstGeom prst="rect">
            <a:avLst/>
          </a:prstGeom>
          <a:gradFill>
            <a:gsLst>
              <a:gs pos="0">
                <a:srgbClr val="1E73BA"/>
              </a:gs>
              <a:gs pos="100000">
                <a:srgbClr val="005698"/>
              </a:gs>
            </a:gsLst>
            <a:lin ang="16200000"/>
          </a:gradFill>
          <a:ln w="25400">
            <a:miter lim="400000"/>
          </a:ln>
          <a:effectLst>
            <a:outerShdw blurRad="76200" dist="38100" dir="5400000" rotWithShape="0">
              <a:srgbClr val="000000">
                <a:alpha val="80000"/>
              </a:srgbClr>
            </a:outerShdw>
          </a:effectLst>
        </p:spPr>
        <p:txBody>
          <a:bodyPr lIns="0" tIns="0" rIns="0" bIns="0"/>
          <a:lstStyle/>
          <a:p>
            <a:pPr defTabSz="1219170" hangingPunct="1"/>
            <a:endParaRPr sz="1800" b="0" kern="120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p:tmAbs val="0"/>
                                  </p:iterate>
                                  <p:childTnLst>
                                    <p:set>
                                      <p:cBhvr>
                                        <p:cTn id="6" fill="hold"/>
                                        <p:tgtEl>
                                          <p:spTgt spid="8849"/>
                                        </p:tgtEl>
                                        <p:attrNameLst>
                                          <p:attrName>style.visibility</p:attrName>
                                        </p:attrNameLst>
                                      </p:cBhvr>
                                      <p:to>
                                        <p:strVal val="visible"/>
                                      </p:to>
                                    </p:set>
                                    <p:animEffect transition="in" filter="wipe(down)">
                                      <p:cBhvr>
                                        <p:cTn id="7" dur="300"/>
                                        <p:tgtEl>
                                          <p:spTgt spid="8849"/>
                                        </p:tgtEl>
                                      </p:cBhvr>
                                    </p:animEffect>
                                  </p:childTnLst>
                                </p:cTn>
                              </p:par>
                              <p:par>
                                <p:cTn id="8" presetID="22" presetClass="entr" presetSubtype="4" fill="hold" grpId="0" nodeType="withEffect">
                                  <p:stCondLst>
                                    <p:cond delay="200"/>
                                  </p:stCondLst>
                                  <p:iterate>
                                    <p:tmAbs val="0"/>
                                  </p:iterate>
                                  <p:childTnLst>
                                    <p:set>
                                      <p:cBhvr>
                                        <p:cTn id="9" fill="hold"/>
                                        <p:tgtEl>
                                          <p:spTgt spid="8850"/>
                                        </p:tgtEl>
                                        <p:attrNameLst>
                                          <p:attrName>style.visibility</p:attrName>
                                        </p:attrNameLst>
                                      </p:cBhvr>
                                      <p:to>
                                        <p:strVal val="visible"/>
                                      </p:to>
                                    </p:set>
                                    <p:animEffect transition="in" filter="wipe(down)">
                                      <p:cBhvr>
                                        <p:cTn id="10" dur="300"/>
                                        <p:tgtEl>
                                          <p:spTgt spid="8850"/>
                                        </p:tgtEl>
                                      </p:cBhvr>
                                    </p:animEffect>
                                  </p:childTnLst>
                                </p:cTn>
                              </p:par>
                              <p:par>
                                <p:cTn id="11" presetID="22" presetClass="entr" presetSubtype="4" fill="hold" grpId="0" nodeType="withEffect">
                                  <p:stCondLst>
                                    <p:cond delay="400"/>
                                  </p:stCondLst>
                                  <p:iterate>
                                    <p:tmAbs val="0"/>
                                  </p:iterate>
                                  <p:childTnLst>
                                    <p:set>
                                      <p:cBhvr>
                                        <p:cTn id="12" fill="hold"/>
                                        <p:tgtEl>
                                          <p:spTgt spid="8851"/>
                                        </p:tgtEl>
                                        <p:attrNameLst>
                                          <p:attrName>style.visibility</p:attrName>
                                        </p:attrNameLst>
                                      </p:cBhvr>
                                      <p:to>
                                        <p:strVal val="visible"/>
                                      </p:to>
                                    </p:set>
                                    <p:animEffect transition="in" filter="wipe(down)">
                                      <p:cBhvr>
                                        <p:cTn id="13" dur="300"/>
                                        <p:tgtEl>
                                          <p:spTgt spid="8851"/>
                                        </p:tgtEl>
                                      </p:cBhvr>
                                    </p:animEffect>
                                  </p:childTnLst>
                                </p:cTn>
                              </p:par>
                              <p:par>
                                <p:cTn id="14" presetID="22" presetClass="entr" presetSubtype="4" fill="hold" grpId="0" nodeType="withEffect">
                                  <p:stCondLst>
                                    <p:cond delay="600"/>
                                  </p:stCondLst>
                                  <p:iterate>
                                    <p:tmAbs val="0"/>
                                  </p:iterate>
                                  <p:childTnLst>
                                    <p:set>
                                      <p:cBhvr>
                                        <p:cTn id="15" fill="hold"/>
                                        <p:tgtEl>
                                          <p:spTgt spid="8852"/>
                                        </p:tgtEl>
                                        <p:attrNameLst>
                                          <p:attrName>style.visibility</p:attrName>
                                        </p:attrNameLst>
                                      </p:cBhvr>
                                      <p:to>
                                        <p:strVal val="visible"/>
                                      </p:to>
                                    </p:set>
                                    <p:animEffect transition="in" filter="wipe(down)">
                                      <p:cBhvr>
                                        <p:cTn id="16" dur="300"/>
                                        <p:tgtEl>
                                          <p:spTgt spid="8852"/>
                                        </p:tgtEl>
                                      </p:cBhvr>
                                    </p:animEffect>
                                  </p:childTnLst>
                                </p:cTn>
                              </p:par>
                              <p:par>
                                <p:cTn id="17" presetID="22" presetClass="entr" presetSubtype="4" fill="hold" grpId="0" nodeType="withEffect">
                                  <p:stCondLst>
                                    <p:cond delay="800"/>
                                  </p:stCondLst>
                                  <p:iterate>
                                    <p:tmAbs val="0"/>
                                  </p:iterate>
                                  <p:childTnLst>
                                    <p:set>
                                      <p:cBhvr>
                                        <p:cTn id="18" fill="hold"/>
                                        <p:tgtEl>
                                          <p:spTgt spid="8853"/>
                                        </p:tgtEl>
                                        <p:attrNameLst>
                                          <p:attrName>style.visibility</p:attrName>
                                        </p:attrNameLst>
                                      </p:cBhvr>
                                      <p:to>
                                        <p:strVal val="visible"/>
                                      </p:to>
                                    </p:set>
                                    <p:animEffect transition="in" filter="wipe(down)">
                                      <p:cBhvr>
                                        <p:cTn id="19" dur="399"/>
                                        <p:tgtEl>
                                          <p:spTgt spid="8853"/>
                                        </p:tgtEl>
                                      </p:cBhvr>
                                    </p:animEffect>
                                  </p:childTnLst>
                                </p:cTn>
                              </p:par>
                              <p:par>
                                <p:cTn id="20" presetID="22" presetClass="entr" presetSubtype="4" fill="hold" grpId="0" nodeType="withEffect">
                                  <p:stCondLst>
                                    <p:cond delay="1000"/>
                                  </p:stCondLst>
                                  <p:iterate>
                                    <p:tmAbs val="0"/>
                                  </p:iterate>
                                  <p:childTnLst>
                                    <p:set>
                                      <p:cBhvr>
                                        <p:cTn id="21" fill="hold"/>
                                        <p:tgtEl>
                                          <p:spTgt spid="8854"/>
                                        </p:tgtEl>
                                        <p:attrNameLst>
                                          <p:attrName>style.visibility</p:attrName>
                                        </p:attrNameLst>
                                      </p:cBhvr>
                                      <p:to>
                                        <p:strVal val="visible"/>
                                      </p:to>
                                    </p:set>
                                    <p:animEffect transition="in" filter="wipe(down)">
                                      <p:cBhvr>
                                        <p:cTn id="22" dur="400"/>
                                        <p:tgtEl>
                                          <p:spTgt spid="8854"/>
                                        </p:tgtEl>
                                      </p:cBhvr>
                                    </p:animEffect>
                                  </p:childTnLst>
                                </p:cTn>
                              </p:par>
                              <p:par>
                                <p:cTn id="23" presetID="22" presetClass="entr" presetSubtype="4" fill="hold" grpId="0" nodeType="withEffect">
                                  <p:stCondLst>
                                    <p:cond delay="1200"/>
                                  </p:stCondLst>
                                  <p:iterate>
                                    <p:tmAbs val="0"/>
                                  </p:iterate>
                                  <p:childTnLst>
                                    <p:set>
                                      <p:cBhvr>
                                        <p:cTn id="24" fill="hold"/>
                                        <p:tgtEl>
                                          <p:spTgt spid="8857"/>
                                        </p:tgtEl>
                                        <p:attrNameLst>
                                          <p:attrName>style.visibility</p:attrName>
                                        </p:attrNameLst>
                                      </p:cBhvr>
                                      <p:to>
                                        <p:strVal val="visible"/>
                                      </p:to>
                                    </p:set>
                                    <p:animEffect transition="in" filter="wipe(down)">
                                      <p:cBhvr>
                                        <p:cTn id="25" dur="500"/>
                                        <p:tgtEl>
                                          <p:spTgt spid="8857"/>
                                        </p:tgtEl>
                                      </p:cBhvr>
                                    </p:animEffect>
                                  </p:childTnLst>
                                </p:cTn>
                              </p:par>
                              <p:par>
                                <p:cTn id="26" presetID="22" presetClass="entr" presetSubtype="4" fill="hold" grpId="0" nodeType="withEffect">
                                  <p:stCondLst>
                                    <p:cond delay="1500"/>
                                  </p:stCondLst>
                                  <p:iterate>
                                    <p:tmAbs val="0"/>
                                  </p:iterate>
                                  <p:childTnLst>
                                    <p:set>
                                      <p:cBhvr>
                                        <p:cTn id="27" fill="hold"/>
                                        <p:tgtEl>
                                          <p:spTgt spid="8858"/>
                                        </p:tgtEl>
                                        <p:attrNameLst>
                                          <p:attrName>style.visibility</p:attrName>
                                        </p:attrNameLst>
                                      </p:cBhvr>
                                      <p:to>
                                        <p:strVal val="visible"/>
                                      </p:to>
                                    </p:set>
                                    <p:animEffect transition="in" filter="wipe(down)">
                                      <p:cBhvr>
                                        <p:cTn id="28" dur="600"/>
                                        <p:tgtEl>
                                          <p:spTgt spid="8858"/>
                                        </p:tgtEl>
                                      </p:cBhvr>
                                    </p:animEffect>
                                  </p:childTnLst>
                                </p:cTn>
                              </p:par>
                              <p:par>
                                <p:cTn id="29" presetID="22" presetClass="entr" presetSubtype="4" fill="hold" grpId="0" nodeType="withEffect">
                                  <p:stCondLst>
                                    <p:cond delay="1900"/>
                                  </p:stCondLst>
                                  <p:iterate>
                                    <p:tmAbs val="0"/>
                                  </p:iterate>
                                  <p:childTnLst>
                                    <p:set>
                                      <p:cBhvr>
                                        <p:cTn id="30" fill="hold"/>
                                        <p:tgtEl>
                                          <p:spTgt spid="8859"/>
                                        </p:tgtEl>
                                        <p:attrNameLst>
                                          <p:attrName>style.visibility</p:attrName>
                                        </p:attrNameLst>
                                      </p:cBhvr>
                                      <p:to>
                                        <p:strVal val="visible"/>
                                      </p:to>
                                    </p:set>
                                    <p:animEffect transition="in" filter="wipe(down)">
                                      <p:cBhvr>
                                        <p:cTn id="31" dur="600"/>
                                        <p:tgtEl>
                                          <p:spTgt spid="8859"/>
                                        </p:tgtEl>
                                      </p:cBhvr>
                                    </p:animEffect>
                                  </p:childTnLst>
                                </p:cTn>
                              </p:par>
                              <p:par>
                                <p:cTn id="32" presetID="22" presetClass="entr" presetSubtype="4" fill="hold" grpId="0" nodeType="withEffect">
                                  <p:stCondLst>
                                    <p:cond delay="2300"/>
                                  </p:stCondLst>
                                  <p:iterate>
                                    <p:tmAbs val="0"/>
                                  </p:iterate>
                                  <p:childTnLst>
                                    <p:set>
                                      <p:cBhvr>
                                        <p:cTn id="33" fill="hold"/>
                                        <p:tgtEl>
                                          <p:spTgt spid="8860"/>
                                        </p:tgtEl>
                                        <p:attrNameLst>
                                          <p:attrName>style.visibility</p:attrName>
                                        </p:attrNameLst>
                                      </p:cBhvr>
                                      <p:to>
                                        <p:strVal val="visible"/>
                                      </p:to>
                                    </p:set>
                                    <p:animEffect transition="in" filter="wipe(down)">
                                      <p:cBhvr>
                                        <p:cTn id="34" dur="700"/>
                                        <p:tgtEl>
                                          <p:spTgt spid="8860"/>
                                        </p:tgtEl>
                                      </p:cBhvr>
                                    </p:animEffect>
                                  </p:childTnLst>
                                </p:cTn>
                              </p:par>
                              <p:par>
                                <p:cTn id="35" presetID="22" presetClass="entr" presetSubtype="4" fill="hold" grpId="0" nodeType="withEffect">
                                  <p:stCondLst>
                                    <p:cond delay="2700"/>
                                  </p:stCondLst>
                                  <p:iterate>
                                    <p:tmAbs val="0"/>
                                  </p:iterate>
                                  <p:childTnLst>
                                    <p:set>
                                      <p:cBhvr>
                                        <p:cTn id="36" fill="hold"/>
                                        <p:tgtEl>
                                          <p:spTgt spid="8861"/>
                                        </p:tgtEl>
                                        <p:attrNameLst>
                                          <p:attrName>style.visibility</p:attrName>
                                        </p:attrNameLst>
                                      </p:cBhvr>
                                      <p:to>
                                        <p:strVal val="visible"/>
                                      </p:to>
                                    </p:set>
                                    <p:animEffect transition="in" filter="wipe(down)">
                                      <p:cBhvr>
                                        <p:cTn id="37" dur="900"/>
                                        <p:tgtEl>
                                          <p:spTgt spid="8861"/>
                                        </p:tgtEl>
                                      </p:cBhvr>
                                    </p:animEffect>
                                  </p:childTnLst>
                                </p:cTn>
                              </p:par>
                            </p:childTnLst>
                          </p:cTn>
                        </p:par>
                        <p:par>
                          <p:cTn id="38" fill="hold">
                            <p:stCondLst>
                              <p:cond delay="3600"/>
                            </p:stCondLst>
                            <p:childTnLst>
                              <p:par>
                                <p:cTn id="39" presetID="1" presetClass="entr" presetSubtype="0" fill="hold" grpId="0" nodeType="afterEffect">
                                  <p:stCondLst>
                                    <p:cond delay="0"/>
                                  </p:stCondLst>
                                  <p:iterate>
                                    <p:tmAbs val="0"/>
                                  </p:iterate>
                                  <p:childTnLst>
                                    <p:set>
                                      <p:cBhvr>
                                        <p:cTn id="40" fill="hold"/>
                                        <p:tgtEl>
                                          <p:spTgt spid="8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8" grpId="0" animBg="1" advAuto="0"/>
      <p:bldP spid="8849" grpId="0" animBg="1" advAuto="0"/>
      <p:bldP spid="8850" grpId="0" animBg="1" advAuto="0"/>
      <p:bldP spid="8851" grpId="0" animBg="1" advAuto="0"/>
      <p:bldP spid="8852" grpId="0" animBg="1" advAuto="0"/>
      <p:bldP spid="8853" grpId="0" animBg="1" advAuto="0"/>
      <p:bldP spid="8854" grpId="0" animBg="1" advAuto="0"/>
      <p:bldP spid="8857" grpId="0" animBg="1" advAuto="0"/>
      <p:bldP spid="8858" grpId="0" animBg="1" advAuto="0"/>
      <p:bldP spid="8859" grpId="0" animBg="1" advAuto="0"/>
      <p:bldP spid="8860" grpId="0" animBg="1" advAuto="0"/>
      <p:bldP spid="8861"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65" name="2D Line Chart"/>
          <p:cNvGraphicFramePr/>
          <p:nvPr/>
        </p:nvGraphicFramePr>
        <p:xfrm>
          <a:off x="1285225" y="148998"/>
          <a:ext cx="14429232" cy="8458200"/>
        </p:xfrm>
        <a:graphic>
          <a:graphicData uri="http://schemas.openxmlformats.org/drawingml/2006/chart">
            <c:chart xmlns:c="http://schemas.openxmlformats.org/drawingml/2006/chart" xmlns:r="http://schemas.openxmlformats.org/officeDocument/2006/relationships" r:id="rId3"/>
          </a:graphicData>
        </a:graphic>
      </p:graphicFrame>
      <p:sp>
        <p:nvSpPr>
          <p:cNvPr id="7266" name="Global Electric Cars on the Road"/>
          <p:cNvSpPr txBox="1">
            <a:spLocks noGrp="1"/>
          </p:cNvSpPr>
          <p:nvPr>
            <p:ph type="title"/>
          </p:nvPr>
        </p:nvSpPr>
        <p:spPr>
          <a:xfrm>
            <a:off x="2222619" y="596900"/>
            <a:ext cx="13108472" cy="762000"/>
          </a:xfrm>
          <a:prstGeom prst="rect">
            <a:avLst/>
          </a:prstGeom>
        </p:spPr>
        <p:txBody>
          <a:bodyPr/>
          <a:lstStyle/>
          <a:p>
            <a:r>
              <a:t>Global Electric Cars on the Road</a:t>
            </a:r>
          </a:p>
        </p:txBody>
      </p:sp>
      <p:sp>
        <p:nvSpPr>
          <p:cNvPr id="7267" name="Cumulative; Battery and Plug-in Hybrid EVs"/>
          <p:cNvSpPr txBox="1">
            <a:spLocks noGrp="1"/>
          </p:cNvSpPr>
          <p:nvPr>
            <p:ph type="body" sz="quarter" idx="1"/>
          </p:nvPr>
        </p:nvSpPr>
        <p:spPr>
          <a:xfrm>
            <a:off x="2222619" y="1270000"/>
            <a:ext cx="13108472" cy="1016000"/>
          </a:xfrm>
          <a:prstGeom prst="rect">
            <a:avLst/>
          </a:prstGeom>
        </p:spPr>
        <p:txBody>
          <a:bodyPr/>
          <a:lstStyle/>
          <a:p>
            <a:r>
              <a:t>Cumulative; Battery and Plug-in Hybrid EVs</a:t>
            </a:r>
          </a:p>
        </p:txBody>
      </p:sp>
      <p:sp>
        <p:nvSpPr>
          <p:cNvPr id="7269" name="Electric Car Stock (Millions)"/>
          <p:cNvSpPr txBox="1"/>
          <p:nvPr/>
        </p:nvSpPr>
        <p:spPr>
          <a:xfrm rot="16200000">
            <a:off x="-1645826" y="4049976"/>
            <a:ext cx="4843365" cy="40871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spAutoFit/>
          </a:bodyPr>
          <a:lstStyle>
            <a:lvl1pPr algn="ctr">
              <a:defRPr sz="25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500" b="1" i="0" u="none" strike="noStrike" kern="0" cap="none" spc="0" normalizeH="0" baseline="0" noProof="0">
                <a:ln>
                  <a:noFill/>
                </a:ln>
                <a:solidFill>
                  <a:srgbClr val="FFFFFF"/>
                </a:solidFill>
                <a:effectLst/>
                <a:uLnTx/>
                <a:uFillTx/>
                <a:latin typeface="Arial"/>
                <a:cs typeface="Arial"/>
                <a:sym typeface="Arial"/>
              </a:rPr>
              <a:t>Electric Car Stock (Millions)</a:t>
            </a:r>
          </a:p>
        </p:txBody>
      </p:sp>
      <p:sp>
        <p:nvSpPr>
          <p:cNvPr id="7270" name="Line"/>
          <p:cNvSpPr/>
          <p:nvPr/>
        </p:nvSpPr>
        <p:spPr>
          <a:xfrm>
            <a:off x="2231064" y="624102"/>
            <a:ext cx="13064148" cy="73453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44" y="21414"/>
                </a:lnTo>
                <a:lnTo>
                  <a:pt x="4303" y="21044"/>
                </a:lnTo>
                <a:lnTo>
                  <a:pt x="6497" y="20390"/>
                </a:lnTo>
                <a:lnTo>
                  <a:pt x="8598" y="19392"/>
                </a:lnTo>
                <a:lnTo>
                  <a:pt x="10786" y="17638"/>
                </a:lnTo>
                <a:lnTo>
                  <a:pt x="12960" y="15104"/>
                </a:lnTo>
                <a:lnTo>
                  <a:pt x="15103" y="11860"/>
                </a:lnTo>
                <a:lnTo>
                  <a:pt x="17219" y="6183"/>
                </a:lnTo>
                <a:lnTo>
                  <a:pt x="21600" y="0"/>
                </a:lnTo>
              </a:path>
            </a:pathLst>
          </a:custGeom>
          <a:ln w="50800">
            <a:solidFill>
              <a:srgbClr val="1E73BA"/>
            </a:solidFill>
            <a:miter lim="400000"/>
          </a:ln>
          <a:effectLst>
            <a:outerShdw blurRad="38100" dist="38100" dir="5400000" rotWithShape="0">
              <a:srgbClr val="000000">
                <a:alpha val="70000"/>
              </a:srgbClr>
            </a:outerShdw>
          </a:effectLst>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2000" b="1" i="0" u="none" strike="noStrike" kern="0" cap="none" spc="0" normalizeH="0" baseline="0" noProof="0">
              <a:ln>
                <a:noFill/>
              </a:ln>
              <a:solidFill>
                <a:srgbClr val="FFFFFF"/>
              </a:solidFill>
              <a:effectLst/>
              <a:uLnTx/>
              <a:uFillTx/>
              <a:latin typeface="Arial"/>
              <a:cs typeface="Arial"/>
              <a:sym typeface="Arial"/>
            </a:endParaRPr>
          </a:p>
        </p:txBody>
      </p:sp>
      <p:sp>
        <p:nvSpPr>
          <p:cNvPr id="8" name="© 2015 Oohlongjohnson/Wikicommons CC BY-SA 4.0">
            <a:extLst>
              <a:ext uri="{FF2B5EF4-FFF2-40B4-BE49-F238E27FC236}">
                <a16:creationId xmlns:a16="http://schemas.microsoft.com/office/drawing/2014/main" id="{0A26B5EB-B153-4669-8345-E87B89D8B0D8}"/>
              </a:ext>
            </a:extLst>
          </p:cNvPr>
          <p:cNvSpPr txBox="1"/>
          <p:nvPr/>
        </p:nvSpPr>
        <p:spPr>
          <a:xfrm>
            <a:off x="914400" y="8686800"/>
            <a:ext cx="5109464" cy="2359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b">
            <a:spAutoFit/>
          </a:bodyPr>
          <a:lstStyle>
            <a:lvl1pPr>
              <a:defRPr sz="12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alpha val="50000"/>
                  </a:srgbClr>
                </a:solidFill>
                <a:effectLst/>
                <a:uLnTx/>
                <a:uFillTx/>
                <a:latin typeface="Arial"/>
                <a:cs typeface="Arial"/>
                <a:sym typeface="Arial"/>
              </a:rPr>
              <a:t> Data: Global EV Outlook </a:t>
            </a:r>
            <a:r>
              <a:rPr kumimoji="0" sz="1200" b="1" i="0" u="none" strike="noStrike" kern="0" cap="none" spc="0" normalizeH="0" baseline="0" noProof="0">
                <a:ln>
                  <a:noFill/>
                </a:ln>
                <a:solidFill>
                  <a:srgbClr val="FFFFFF">
                    <a:alpha val="50000"/>
                  </a:srgbClr>
                </a:solidFill>
                <a:effectLst/>
                <a:uLnTx/>
                <a:uFillTx/>
                <a:latin typeface="Arial"/>
                <a:cs typeface="Arial"/>
                <a:sym typeface="Arial"/>
              </a:rPr>
              <a:t>© </a:t>
            </a:r>
            <a:r>
              <a:rPr kumimoji="0" lang="en-US" sz="1200" b="1" i="0" u="none" strike="noStrike" kern="0" cap="none" spc="0" normalizeH="0" baseline="0" noProof="0">
                <a:ln>
                  <a:noFill/>
                </a:ln>
                <a:solidFill>
                  <a:srgbClr val="FFFFFF">
                    <a:alpha val="50000"/>
                  </a:srgbClr>
                </a:solidFill>
                <a:effectLst/>
                <a:uLnTx/>
                <a:uFillTx/>
                <a:latin typeface="Arial"/>
                <a:cs typeface="Arial"/>
                <a:sym typeface="Arial"/>
              </a:rPr>
              <a:t>OECD/IEA 2016</a:t>
            </a:r>
            <a:endParaRPr kumimoji="0" sz="1200" b="1" i="0" u="none" strike="noStrike" kern="0" cap="none" spc="0" normalizeH="0" baseline="0" noProof="0">
              <a:ln>
                <a:noFill/>
              </a:ln>
              <a:solidFill>
                <a:srgbClr val="FFFFFF">
                  <a:alpha val="50000"/>
                </a:srgbClr>
              </a:solidFill>
              <a:effectLst/>
              <a:uLnTx/>
              <a:uFillTx/>
              <a:latin typeface="Arial"/>
              <a:cs typeface="Arial"/>
              <a:sym typeface="Arial"/>
            </a:endParaRPr>
          </a:p>
        </p:txBody>
      </p:sp>
    </p:spTree>
    <p:extLst>
      <p:ext uri="{BB962C8B-B14F-4D97-AF65-F5344CB8AC3E}">
        <p14:creationId xmlns:p14="http://schemas.microsoft.com/office/powerpoint/2010/main" val="161992481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270"/>
                                        </p:tgtEl>
                                        <p:attrNameLst>
                                          <p:attrName>style.visibility</p:attrName>
                                        </p:attrNameLst>
                                      </p:cBhvr>
                                      <p:to>
                                        <p:strVal val="visible"/>
                                      </p:to>
                                    </p:set>
                                    <p:animEffect transition="in" filter="wipe(left)">
                                      <p:cBhvr>
                                        <p:cTn id="7" dur="1000"/>
                                        <p:tgtEl>
                                          <p:spTgt spid="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4" name="Cost of Clean Energy Technologies in the U.S."/>
          <p:cNvSpPr txBox="1">
            <a:spLocks noGrp="1"/>
          </p:cNvSpPr>
          <p:nvPr>
            <p:ph type="title"/>
          </p:nvPr>
        </p:nvSpPr>
        <p:spPr>
          <a:xfrm>
            <a:off x="1563769" y="596900"/>
            <a:ext cx="14064519" cy="762000"/>
          </a:xfrm>
          <a:prstGeom prst="rect">
            <a:avLst/>
          </a:prstGeom>
        </p:spPr>
        <p:txBody>
          <a:bodyPr/>
          <a:lstStyle/>
          <a:p>
            <a:r>
              <a:t>Cost of Clean Energy Technologies in the U.S.</a:t>
            </a:r>
          </a:p>
        </p:txBody>
      </p:sp>
      <p:graphicFrame>
        <p:nvGraphicFramePr>
          <p:cNvPr id="6205" name="2D Line Chart"/>
          <p:cNvGraphicFramePr/>
          <p:nvPr/>
        </p:nvGraphicFramePr>
        <p:xfrm>
          <a:off x="517506" y="1412604"/>
          <a:ext cx="15427911" cy="7199152"/>
        </p:xfrm>
        <a:graphic>
          <a:graphicData uri="http://schemas.openxmlformats.org/drawingml/2006/chart">
            <c:chart xmlns:c="http://schemas.openxmlformats.org/drawingml/2006/chart" xmlns:r="http://schemas.openxmlformats.org/officeDocument/2006/relationships" r:id="rId3"/>
          </a:graphicData>
        </a:graphic>
      </p:graphicFrame>
      <p:sp>
        <p:nvSpPr>
          <p:cNvPr id="6206" name="Data: Natural Resources Defense Council"/>
          <p:cNvSpPr txBox="1"/>
          <p:nvPr/>
        </p:nvSpPr>
        <p:spPr>
          <a:xfrm>
            <a:off x="914402" y="8674453"/>
            <a:ext cx="3745833"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b">
            <a:spAutoFit/>
          </a:bodyPr>
          <a:lstStyle>
            <a:lvl1pPr>
              <a:defRPr sz="1200">
                <a:solidFill>
                  <a:srgbClr val="FFFFFF">
                    <a:alpha val="50000"/>
                  </a:srgbClr>
                </a:solidFill>
              </a:defRPr>
            </a:lvl1pPr>
          </a:lstStyle>
          <a:p>
            <a:pPr defTabSz="457212"/>
            <a:r>
              <a:t>Data: Natural Resources Defense Council</a:t>
            </a:r>
          </a:p>
        </p:txBody>
      </p:sp>
      <p:grpSp>
        <p:nvGrpSpPr>
          <p:cNvPr id="6209" name="Group"/>
          <p:cNvGrpSpPr/>
          <p:nvPr/>
        </p:nvGrpSpPr>
        <p:grpSpPr>
          <a:xfrm>
            <a:off x="12209254" y="1963645"/>
            <a:ext cx="2929753" cy="487313"/>
            <a:chOff x="0" y="-50960"/>
            <a:chExt cx="2929752" cy="487312"/>
          </a:xfrm>
        </p:grpSpPr>
        <p:sp>
          <p:nvSpPr>
            <p:cNvPr id="6207" name="Line"/>
            <p:cNvSpPr/>
            <p:nvPr/>
          </p:nvSpPr>
          <p:spPr>
            <a:xfrm>
              <a:off x="0" y="192695"/>
              <a:ext cx="506767" cy="1"/>
            </a:xfrm>
            <a:prstGeom prst="line">
              <a:avLst/>
            </a:prstGeom>
            <a:noFill/>
            <a:ln w="50800" cap="flat">
              <a:solidFill>
                <a:srgbClr val="FFE700"/>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457212"/>
              <a:endParaRPr/>
            </a:p>
          </p:txBody>
        </p:sp>
        <p:sp>
          <p:nvSpPr>
            <p:cNvPr id="6208" name="Residential PV"/>
            <p:cNvSpPr txBox="1"/>
            <p:nvPr/>
          </p:nvSpPr>
          <p:spPr>
            <a:xfrm>
              <a:off x="600589" y="-50960"/>
              <a:ext cx="2329163"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500"/>
              </a:lvl1pPr>
            </a:lstStyle>
            <a:p>
              <a:pPr defTabSz="457212"/>
              <a:r>
                <a:t>Residential PV</a:t>
              </a:r>
            </a:p>
          </p:txBody>
        </p:sp>
      </p:grpSp>
      <p:grpSp>
        <p:nvGrpSpPr>
          <p:cNvPr id="6212" name="Group"/>
          <p:cNvGrpSpPr/>
          <p:nvPr/>
        </p:nvGrpSpPr>
        <p:grpSpPr>
          <a:xfrm>
            <a:off x="12209256" y="2433201"/>
            <a:ext cx="3021122" cy="487313"/>
            <a:chOff x="0" y="-50960"/>
            <a:chExt cx="3021121" cy="487312"/>
          </a:xfrm>
        </p:grpSpPr>
        <p:sp>
          <p:nvSpPr>
            <p:cNvPr id="6210" name="Line"/>
            <p:cNvSpPr/>
            <p:nvPr/>
          </p:nvSpPr>
          <p:spPr>
            <a:xfrm>
              <a:off x="0" y="192695"/>
              <a:ext cx="506767" cy="1"/>
            </a:xfrm>
            <a:prstGeom prst="line">
              <a:avLst/>
            </a:prstGeom>
            <a:noFill/>
            <a:ln w="50800" cap="flat">
              <a:solidFill>
                <a:srgbClr val="FF8000"/>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457212"/>
              <a:endParaRPr/>
            </a:p>
          </p:txBody>
        </p:sp>
        <p:sp>
          <p:nvSpPr>
            <p:cNvPr id="6211" name="Utiilty-scale PV"/>
            <p:cNvSpPr txBox="1"/>
            <p:nvPr/>
          </p:nvSpPr>
          <p:spPr>
            <a:xfrm>
              <a:off x="600588" y="-50960"/>
              <a:ext cx="2420533"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500"/>
              </a:lvl1pPr>
            </a:lstStyle>
            <a:p>
              <a:pPr defTabSz="457212"/>
              <a:r>
                <a:t>Util</a:t>
              </a:r>
              <a:r>
                <a:rPr lang="en-US"/>
                <a:t>i</a:t>
              </a:r>
              <a:r>
                <a:t>ty-scale PV</a:t>
              </a:r>
            </a:p>
          </p:txBody>
        </p:sp>
      </p:grpSp>
      <p:grpSp>
        <p:nvGrpSpPr>
          <p:cNvPr id="6215" name="Group"/>
          <p:cNvGrpSpPr/>
          <p:nvPr/>
        </p:nvGrpSpPr>
        <p:grpSpPr>
          <a:xfrm>
            <a:off x="12209255" y="2902757"/>
            <a:ext cx="1487051" cy="487313"/>
            <a:chOff x="0" y="-50960"/>
            <a:chExt cx="1487047" cy="487312"/>
          </a:xfrm>
        </p:grpSpPr>
        <p:sp>
          <p:nvSpPr>
            <p:cNvPr id="6213" name="Line"/>
            <p:cNvSpPr/>
            <p:nvPr/>
          </p:nvSpPr>
          <p:spPr>
            <a:xfrm>
              <a:off x="0" y="192695"/>
              <a:ext cx="506767" cy="1"/>
            </a:xfrm>
            <a:prstGeom prst="line">
              <a:avLst/>
            </a:prstGeom>
            <a:noFill/>
            <a:ln w="50800" cap="flat">
              <a:solidFill>
                <a:srgbClr val="268FE7"/>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457212"/>
              <a:endParaRPr/>
            </a:p>
          </p:txBody>
        </p:sp>
        <p:sp>
          <p:nvSpPr>
            <p:cNvPr id="6214" name="Wind"/>
            <p:cNvSpPr txBox="1"/>
            <p:nvPr/>
          </p:nvSpPr>
          <p:spPr>
            <a:xfrm>
              <a:off x="600588" y="-50960"/>
              <a:ext cx="886459"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500"/>
              </a:lvl1pPr>
            </a:lstStyle>
            <a:p>
              <a:pPr defTabSz="457212"/>
              <a:r>
                <a:t>Wind</a:t>
              </a:r>
            </a:p>
          </p:txBody>
        </p:sp>
      </p:grpSp>
      <p:grpSp>
        <p:nvGrpSpPr>
          <p:cNvPr id="6218" name="Group"/>
          <p:cNvGrpSpPr/>
          <p:nvPr/>
        </p:nvGrpSpPr>
        <p:grpSpPr>
          <a:xfrm>
            <a:off x="12209256" y="3372313"/>
            <a:ext cx="2591520" cy="487313"/>
            <a:chOff x="0" y="-50960"/>
            <a:chExt cx="2591517" cy="487312"/>
          </a:xfrm>
        </p:grpSpPr>
        <p:sp>
          <p:nvSpPr>
            <p:cNvPr id="6216" name="Line"/>
            <p:cNvSpPr/>
            <p:nvPr/>
          </p:nvSpPr>
          <p:spPr>
            <a:xfrm>
              <a:off x="0" y="192695"/>
              <a:ext cx="506767" cy="1"/>
            </a:xfrm>
            <a:prstGeom prst="line">
              <a:avLst/>
            </a:prstGeom>
            <a:noFill/>
            <a:ln w="50800" cap="flat">
              <a:solidFill>
                <a:srgbClr val="9D74B5"/>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457212"/>
              <a:endParaRPr/>
            </a:p>
          </p:txBody>
        </p:sp>
        <p:sp>
          <p:nvSpPr>
            <p:cNvPr id="6217" name="EV Batteries"/>
            <p:cNvSpPr txBox="1"/>
            <p:nvPr/>
          </p:nvSpPr>
          <p:spPr>
            <a:xfrm>
              <a:off x="600589" y="-50960"/>
              <a:ext cx="1990928"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500"/>
              </a:lvl1pPr>
            </a:lstStyle>
            <a:p>
              <a:pPr defTabSz="457212"/>
              <a:r>
                <a:t>EV Batteries</a:t>
              </a:r>
            </a:p>
          </p:txBody>
        </p:sp>
      </p:grpSp>
      <p:grpSp>
        <p:nvGrpSpPr>
          <p:cNvPr id="6221" name="Group"/>
          <p:cNvGrpSpPr/>
          <p:nvPr/>
        </p:nvGrpSpPr>
        <p:grpSpPr>
          <a:xfrm>
            <a:off x="12209255" y="3841869"/>
            <a:ext cx="3070816" cy="487313"/>
            <a:chOff x="0" y="-50960"/>
            <a:chExt cx="3070812" cy="487312"/>
          </a:xfrm>
        </p:grpSpPr>
        <p:sp>
          <p:nvSpPr>
            <p:cNvPr id="6219" name="Line"/>
            <p:cNvSpPr/>
            <p:nvPr/>
          </p:nvSpPr>
          <p:spPr>
            <a:xfrm>
              <a:off x="0" y="192695"/>
              <a:ext cx="506767" cy="1"/>
            </a:xfrm>
            <a:prstGeom prst="line">
              <a:avLst/>
            </a:prstGeom>
            <a:noFill/>
            <a:ln w="50800" cap="flat">
              <a:solidFill>
                <a:srgbClr val="FF1314"/>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457212"/>
              <a:endParaRPr/>
            </a:p>
          </p:txBody>
        </p:sp>
        <p:sp>
          <p:nvSpPr>
            <p:cNvPr id="6220" name="LED Lightbulbs"/>
            <p:cNvSpPr txBox="1"/>
            <p:nvPr/>
          </p:nvSpPr>
          <p:spPr>
            <a:xfrm>
              <a:off x="600587" y="-50960"/>
              <a:ext cx="2470225"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500"/>
              </a:lvl1pPr>
            </a:lstStyle>
            <a:p>
              <a:pPr defTabSz="457212"/>
              <a:r>
                <a:t>LED Lightbulbs</a:t>
              </a:r>
            </a:p>
          </p:txBody>
        </p:sp>
      </p:grpSp>
      <p:sp>
        <p:nvSpPr>
          <p:cNvPr id="6222" name="Line"/>
          <p:cNvSpPr/>
          <p:nvPr/>
        </p:nvSpPr>
        <p:spPr>
          <a:xfrm>
            <a:off x="1554065" y="1739637"/>
            <a:ext cx="12504007" cy="35342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5" y="1685"/>
                </a:lnTo>
                <a:lnTo>
                  <a:pt x="5352" y="7429"/>
                </a:lnTo>
                <a:lnTo>
                  <a:pt x="8129" y="11064"/>
                </a:lnTo>
                <a:lnTo>
                  <a:pt x="10782" y="15433"/>
                </a:lnTo>
                <a:lnTo>
                  <a:pt x="13488" y="18525"/>
                </a:lnTo>
                <a:lnTo>
                  <a:pt x="16243" y="20267"/>
                </a:lnTo>
                <a:lnTo>
                  <a:pt x="18974" y="21198"/>
                </a:lnTo>
                <a:lnTo>
                  <a:pt x="21600" y="21600"/>
                </a:lnTo>
              </a:path>
            </a:pathLst>
          </a:custGeom>
          <a:ln w="50800">
            <a:solidFill>
              <a:srgbClr val="FFE700"/>
            </a:solidFill>
            <a:miter lim="400000"/>
          </a:ln>
          <a:effectLst>
            <a:outerShdw blurRad="25400" dist="25400" dir="5400000" rotWithShape="0">
              <a:srgbClr val="000000">
                <a:alpha val="70204"/>
              </a:srgbClr>
            </a:outerShdw>
          </a:effectLst>
        </p:spPr>
        <p:txBody>
          <a:bodyPr lIns="0" tIns="0" rIns="0" bIns="0"/>
          <a:lstStyle/>
          <a:p>
            <a:pPr defTabSz="457212"/>
            <a:endParaRPr/>
          </a:p>
        </p:txBody>
      </p:sp>
      <p:sp>
        <p:nvSpPr>
          <p:cNvPr id="6223" name="Line"/>
          <p:cNvSpPr/>
          <p:nvPr/>
        </p:nvSpPr>
        <p:spPr>
          <a:xfrm>
            <a:off x="1565541" y="1737619"/>
            <a:ext cx="12501099" cy="4577340"/>
          </a:xfrm>
          <a:custGeom>
            <a:avLst/>
            <a:gdLst/>
            <a:ahLst/>
            <a:cxnLst>
              <a:cxn ang="0">
                <a:pos x="wd2" y="hd2"/>
              </a:cxn>
              <a:cxn ang="5400000">
                <a:pos x="wd2" y="hd2"/>
              </a:cxn>
              <a:cxn ang="10800000">
                <a:pos x="wd2" y="hd2"/>
              </a:cxn>
              <a:cxn ang="16200000">
                <a:pos x="wd2" y="hd2"/>
              </a:cxn>
            </a:cxnLst>
            <a:rect l="0" t="0" r="r" b="b"/>
            <a:pathLst>
              <a:path w="21600" h="21600" extrusionOk="0">
                <a:moveTo>
                  <a:pt x="0" y="24"/>
                </a:moveTo>
                <a:lnTo>
                  <a:pt x="2637" y="0"/>
                </a:lnTo>
                <a:lnTo>
                  <a:pt x="5324" y="7762"/>
                </a:lnTo>
                <a:lnTo>
                  <a:pt x="8049" y="11625"/>
                </a:lnTo>
                <a:lnTo>
                  <a:pt x="10774" y="13488"/>
                </a:lnTo>
                <a:lnTo>
                  <a:pt x="16219" y="17979"/>
                </a:lnTo>
                <a:lnTo>
                  <a:pt x="18858" y="19488"/>
                </a:lnTo>
                <a:lnTo>
                  <a:pt x="21600" y="21600"/>
                </a:lnTo>
              </a:path>
            </a:pathLst>
          </a:custGeom>
          <a:ln w="50800">
            <a:solidFill>
              <a:srgbClr val="FF8000"/>
            </a:solidFill>
            <a:miter lim="400000"/>
          </a:ln>
          <a:effectLst>
            <a:outerShdw blurRad="25400" dist="25400" dir="5400000" rotWithShape="0">
              <a:srgbClr val="000000">
                <a:alpha val="70204"/>
              </a:srgbClr>
            </a:outerShdw>
          </a:effectLst>
        </p:spPr>
        <p:txBody>
          <a:bodyPr lIns="0" tIns="0" rIns="0" bIns="0"/>
          <a:lstStyle/>
          <a:p>
            <a:pPr defTabSz="457212"/>
            <a:endParaRPr/>
          </a:p>
        </p:txBody>
      </p:sp>
      <p:sp>
        <p:nvSpPr>
          <p:cNvPr id="6224" name="Line"/>
          <p:cNvSpPr/>
          <p:nvPr/>
        </p:nvSpPr>
        <p:spPr>
          <a:xfrm>
            <a:off x="1555950" y="1355693"/>
            <a:ext cx="14070804" cy="5173883"/>
          </a:xfrm>
          <a:custGeom>
            <a:avLst/>
            <a:gdLst/>
            <a:ahLst/>
            <a:cxnLst>
              <a:cxn ang="0">
                <a:pos x="wd2" y="hd2"/>
              </a:cxn>
              <a:cxn ang="5400000">
                <a:pos x="wd2" y="hd2"/>
              </a:cxn>
              <a:cxn ang="10800000">
                <a:pos x="wd2" y="hd2"/>
              </a:cxn>
              <a:cxn ang="16200000">
                <a:pos x="wd2" y="hd2"/>
              </a:cxn>
            </a:cxnLst>
            <a:rect l="0" t="0" r="r" b="b"/>
            <a:pathLst>
              <a:path w="21600" h="21600" extrusionOk="0">
                <a:moveTo>
                  <a:pt x="0" y="1605"/>
                </a:moveTo>
                <a:lnTo>
                  <a:pt x="2358" y="0"/>
                </a:lnTo>
                <a:lnTo>
                  <a:pt x="4802" y="3609"/>
                </a:lnTo>
                <a:lnTo>
                  <a:pt x="7154" y="10531"/>
                </a:lnTo>
                <a:lnTo>
                  <a:pt x="9582" y="12758"/>
                </a:lnTo>
                <a:lnTo>
                  <a:pt x="11942" y="17186"/>
                </a:lnTo>
                <a:lnTo>
                  <a:pt x="14351" y="18504"/>
                </a:lnTo>
                <a:lnTo>
                  <a:pt x="16786" y="16777"/>
                </a:lnTo>
                <a:lnTo>
                  <a:pt x="19217" y="19506"/>
                </a:lnTo>
                <a:lnTo>
                  <a:pt x="21600" y="21600"/>
                </a:lnTo>
              </a:path>
            </a:pathLst>
          </a:custGeom>
          <a:ln w="50800">
            <a:solidFill>
              <a:srgbClr val="268FE7"/>
            </a:solidFill>
            <a:miter lim="400000"/>
          </a:ln>
          <a:effectLst>
            <a:outerShdw blurRad="25400" dist="25400" dir="5400000" rotWithShape="0">
              <a:srgbClr val="000000">
                <a:alpha val="70204"/>
              </a:srgbClr>
            </a:outerShdw>
          </a:effectLst>
        </p:spPr>
        <p:txBody>
          <a:bodyPr lIns="0" tIns="0" rIns="0" bIns="0"/>
          <a:lstStyle/>
          <a:p>
            <a:pPr defTabSz="457212"/>
            <a:endParaRPr/>
          </a:p>
        </p:txBody>
      </p:sp>
      <p:sp>
        <p:nvSpPr>
          <p:cNvPr id="6225" name="Line"/>
          <p:cNvSpPr/>
          <p:nvPr/>
        </p:nvSpPr>
        <p:spPr>
          <a:xfrm>
            <a:off x="4679655" y="1732096"/>
            <a:ext cx="10947039" cy="50871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034" y="5424"/>
                </a:lnTo>
                <a:lnTo>
                  <a:pt x="6145" y="9747"/>
                </a:lnTo>
                <a:lnTo>
                  <a:pt x="9284" y="10969"/>
                </a:lnTo>
                <a:lnTo>
                  <a:pt x="12368" y="12584"/>
                </a:lnTo>
                <a:lnTo>
                  <a:pt x="15387" y="17746"/>
                </a:lnTo>
                <a:lnTo>
                  <a:pt x="18479" y="19860"/>
                </a:lnTo>
                <a:lnTo>
                  <a:pt x="21600" y="21600"/>
                </a:lnTo>
              </a:path>
            </a:pathLst>
          </a:custGeom>
          <a:ln w="50800">
            <a:solidFill>
              <a:srgbClr val="9D74B5"/>
            </a:solidFill>
            <a:miter lim="400000"/>
          </a:ln>
          <a:effectLst>
            <a:outerShdw blurRad="25400" dist="25400" dir="5400000" rotWithShape="0">
              <a:srgbClr val="000000">
                <a:alpha val="70204"/>
              </a:srgbClr>
            </a:outerShdw>
          </a:effectLst>
        </p:spPr>
        <p:txBody>
          <a:bodyPr lIns="0" tIns="0" rIns="0" bIns="0"/>
          <a:lstStyle/>
          <a:p>
            <a:pPr defTabSz="457212"/>
            <a:endParaRPr/>
          </a:p>
        </p:txBody>
      </p:sp>
      <p:sp>
        <p:nvSpPr>
          <p:cNvPr id="6226" name="Line"/>
          <p:cNvSpPr/>
          <p:nvPr/>
        </p:nvSpPr>
        <p:spPr>
          <a:xfrm>
            <a:off x="1554462" y="1748103"/>
            <a:ext cx="12520217" cy="60439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5" y="10295"/>
                </a:lnTo>
                <a:lnTo>
                  <a:pt x="5375" y="15515"/>
                </a:lnTo>
                <a:lnTo>
                  <a:pt x="8102" y="17008"/>
                </a:lnTo>
                <a:lnTo>
                  <a:pt x="10798" y="17433"/>
                </a:lnTo>
                <a:lnTo>
                  <a:pt x="16220" y="20417"/>
                </a:lnTo>
                <a:lnTo>
                  <a:pt x="18907" y="20867"/>
                </a:lnTo>
                <a:lnTo>
                  <a:pt x="21600" y="21600"/>
                </a:lnTo>
              </a:path>
            </a:pathLst>
          </a:custGeom>
          <a:ln w="50800">
            <a:solidFill>
              <a:srgbClr val="FF1314"/>
            </a:solidFill>
            <a:miter lim="400000"/>
          </a:ln>
          <a:effectLst>
            <a:outerShdw blurRad="25400" dist="25400" dir="5400000" rotWithShape="0">
              <a:srgbClr val="000000">
                <a:alpha val="70204"/>
              </a:srgbClr>
            </a:outerShdw>
          </a:effectLst>
        </p:spPr>
        <p:txBody>
          <a:bodyPr lIns="0" tIns="0" rIns="0" bIns="0"/>
          <a:lstStyle/>
          <a:p>
            <a:pPr defTabSz="457212"/>
            <a:endParaRPr/>
          </a:p>
        </p:txBody>
      </p:sp>
      <p:sp>
        <p:nvSpPr>
          <p:cNvPr id="6227" name="- 55%"/>
          <p:cNvSpPr txBox="1"/>
          <p:nvPr/>
        </p:nvSpPr>
        <p:spPr>
          <a:xfrm>
            <a:off x="14182368" y="4999657"/>
            <a:ext cx="940963"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500">
                <a:solidFill>
                  <a:srgbClr val="FEE533"/>
                </a:solidFill>
              </a:defRPr>
            </a:lvl1pPr>
          </a:lstStyle>
          <a:p>
            <a:pPr defTabSz="457212"/>
            <a:r>
              <a:t>- 55%</a:t>
            </a:r>
          </a:p>
        </p:txBody>
      </p:sp>
      <p:sp>
        <p:nvSpPr>
          <p:cNvPr id="6228" name="- 75%"/>
          <p:cNvSpPr txBox="1"/>
          <p:nvPr/>
        </p:nvSpPr>
        <p:spPr>
          <a:xfrm>
            <a:off x="14797883" y="5740432"/>
            <a:ext cx="940963"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500">
                <a:solidFill>
                  <a:srgbClr val="5E97FF"/>
                </a:solidFill>
              </a:defRPr>
            </a:lvl1pPr>
          </a:lstStyle>
          <a:p>
            <a:pPr defTabSz="457212"/>
            <a:r>
              <a:t>- 75%</a:t>
            </a:r>
          </a:p>
        </p:txBody>
      </p:sp>
      <p:sp>
        <p:nvSpPr>
          <p:cNvPr id="6229" name="- 79%"/>
          <p:cNvSpPr txBox="1"/>
          <p:nvPr/>
        </p:nvSpPr>
        <p:spPr>
          <a:xfrm>
            <a:off x="14574155" y="6844462"/>
            <a:ext cx="940963"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500">
                <a:solidFill>
                  <a:srgbClr val="A479BE"/>
                </a:solidFill>
              </a:defRPr>
            </a:lvl1pPr>
          </a:lstStyle>
          <a:p>
            <a:pPr defTabSz="457212"/>
            <a:r>
              <a:t>- 79%</a:t>
            </a:r>
          </a:p>
        </p:txBody>
      </p:sp>
      <p:sp>
        <p:nvSpPr>
          <p:cNvPr id="6230" name="- 71%"/>
          <p:cNvSpPr txBox="1"/>
          <p:nvPr/>
        </p:nvSpPr>
        <p:spPr>
          <a:xfrm>
            <a:off x="13172979" y="6382738"/>
            <a:ext cx="940963"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500">
                <a:solidFill>
                  <a:srgbClr val="FF8000"/>
                </a:solidFill>
              </a:defRPr>
            </a:lvl1pPr>
          </a:lstStyle>
          <a:p>
            <a:pPr defTabSz="457212"/>
            <a:r>
              <a:t>- 71%</a:t>
            </a:r>
          </a:p>
        </p:txBody>
      </p:sp>
      <p:sp>
        <p:nvSpPr>
          <p:cNvPr id="6231" name="- 94%"/>
          <p:cNvSpPr txBox="1"/>
          <p:nvPr/>
        </p:nvSpPr>
        <p:spPr>
          <a:xfrm>
            <a:off x="14164275" y="7524346"/>
            <a:ext cx="940963" cy="487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500">
                <a:solidFill>
                  <a:srgbClr val="FF3030"/>
                </a:solidFill>
              </a:defRPr>
            </a:lvl1pPr>
          </a:lstStyle>
          <a:p>
            <a:pPr defTabSz="457212"/>
            <a:r>
              <a:t>- 94%</a:t>
            </a:r>
          </a:p>
        </p:txBody>
      </p:sp>
    </p:spTree>
    <p:extLst>
      <p:ext uri="{BB962C8B-B14F-4D97-AF65-F5344CB8AC3E}">
        <p14:creationId xmlns:p14="http://schemas.microsoft.com/office/powerpoint/2010/main" val="2628507380"/>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6222"/>
                                        </p:tgtEl>
                                        <p:attrNameLst>
                                          <p:attrName>style.visibility</p:attrName>
                                        </p:attrNameLst>
                                      </p:cBhvr>
                                      <p:to>
                                        <p:strVal val="visible"/>
                                      </p:to>
                                    </p:set>
                                    <p:animEffect transition="in" filter="wipe(left)">
                                      <p:cBhvr>
                                        <p:cTn id="7" dur="1000"/>
                                        <p:tgtEl>
                                          <p:spTgt spid="62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09"/>
                                        </p:tgtEl>
                                        <p:attrNameLst>
                                          <p:attrName>style.visibility</p:attrName>
                                        </p:attrNameLst>
                                      </p:cBhvr>
                                      <p:to>
                                        <p:strVal val="visible"/>
                                      </p:to>
                                    </p:set>
                                    <p:animEffect transition="in" filter="fade">
                                      <p:cBhvr>
                                        <p:cTn id="10" dur="500"/>
                                        <p:tgtEl>
                                          <p:spTgt spid="6209"/>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6227"/>
                                        </p:tgtEl>
                                        <p:attrNameLst>
                                          <p:attrName>style.visibility</p:attrName>
                                        </p:attrNameLst>
                                      </p:cBhvr>
                                      <p:to>
                                        <p:strVal val="visible"/>
                                      </p:to>
                                    </p:set>
                                    <p:animEffect transition="in" filter="fade">
                                      <p:cBhvr>
                                        <p:cTn id="13" dur="600"/>
                                        <p:tgtEl>
                                          <p:spTgt spid="62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6223"/>
                                        </p:tgtEl>
                                        <p:attrNameLst>
                                          <p:attrName>style.visibility</p:attrName>
                                        </p:attrNameLst>
                                      </p:cBhvr>
                                      <p:to>
                                        <p:strVal val="visible"/>
                                      </p:to>
                                    </p:set>
                                    <p:animEffect transition="in" filter="wipe(left)">
                                      <p:cBhvr>
                                        <p:cTn id="18" dur="1000"/>
                                        <p:tgtEl>
                                          <p:spTgt spid="62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12"/>
                                        </p:tgtEl>
                                        <p:attrNameLst>
                                          <p:attrName>style.visibility</p:attrName>
                                        </p:attrNameLst>
                                      </p:cBhvr>
                                      <p:to>
                                        <p:strVal val="visible"/>
                                      </p:to>
                                    </p:set>
                                    <p:animEffect transition="in" filter="fade">
                                      <p:cBhvr>
                                        <p:cTn id="21" dur="500"/>
                                        <p:tgtEl>
                                          <p:spTgt spid="6212"/>
                                        </p:tgtEl>
                                      </p:cBhvr>
                                    </p:animEffect>
                                  </p:childTnLst>
                                </p:cTn>
                              </p:par>
                              <p:par>
                                <p:cTn id="22" presetID="10" presetClass="entr" presetSubtype="0" fill="hold" grpId="0" nodeType="withEffect">
                                  <p:stCondLst>
                                    <p:cond delay="700"/>
                                  </p:stCondLst>
                                  <p:childTnLst>
                                    <p:set>
                                      <p:cBhvr>
                                        <p:cTn id="23" dur="1" fill="hold">
                                          <p:stCondLst>
                                            <p:cond delay="0"/>
                                          </p:stCondLst>
                                        </p:cTn>
                                        <p:tgtEl>
                                          <p:spTgt spid="6230"/>
                                        </p:tgtEl>
                                        <p:attrNameLst>
                                          <p:attrName>style.visibility</p:attrName>
                                        </p:attrNameLst>
                                      </p:cBhvr>
                                      <p:to>
                                        <p:strVal val="visible"/>
                                      </p:to>
                                    </p:set>
                                    <p:animEffect transition="in" filter="fade">
                                      <p:cBhvr>
                                        <p:cTn id="24" dur="600"/>
                                        <p:tgtEl>
                                          <p:spTgt spid="62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6224"/>
                                        </p:tgtEl>
                                        <p:attrNameLst>
                                          <p:attrName>style.visibility</p:attrName>
                                        </p:attrNameLst>
                                      </p:cBhvr>
                                      <p:to>
                                        <p:strVal val="visible"/>
                                      </p:to>
                                    </p:set>
                                    <p:animEffect transition="in" filter="wipe(left)">
                                      <p:cBhvr>
                                        <p:cTn id="29" dur="1000"/>
                                        <p:tgtEl>
                                          <p:spTgt spid="62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15"/>
                                        </p:tgtEl>
                                        <p:attrNameLst>
                                          <p:attrName>style.visibility</p:attrName>
                                        </p:attrNameLst>
                                      </p:cBhvr>
                                      <p:to>
                                        <p:strVal val="visible"/>
                                      </p:to>
                                    </p:set>
                                    <p:animEffect transition="in" filter="fade">
                                      <p:cBhvr>
                                        <p:cTn id="32" dur="500"/>
                                        <p:tgtEl>
                                          <p:spTgt spid="6215"/>
                                        </p:tgtEl>
                                      </p:cBhvr>
                                    </p:animEffect>
                                  </p:childTnLst>
                                </p:cTn>
                              </p:par>
                              <p:par>
                                <p:cTn id="33" presetID="10" presetClass="entr" presetSubtype="0" fill="hold" grpId="0" nodeType="withEffect">
                                  <p:stCondLst>
                                    <p:cond delay="700"/>
                                  </p:stCondLst>
                                  <p:childTnLst>
                                    <p:set>
                                      <p:cBhvr>
                                        <p:cTn id="34" dur="1" fill="hold">
                                          <p:stCondLst>
                                            <p:cond delay="0"/>
                                          </p:stCondLst>
                                        </p:cTn>
                                        <p:tgtEl>
                                          <p:spTgt spid="6228"/>
                                        </p:tgtEl>
                                        <p:attrNameLst>
                                          <p:attrName>style.visibility</p:attrName>
                                        </p:attrNameLst>
                                      </p:cBhvr>
                                      <p:to>
                                        <p:strVal val="visible"/>
                                      </p:to>
                                    </p:set>
                                    <p:animEffect transition="in" filter="fade">
                                      <p:cBhvr>
                                        <p:cTn id="35" dur="600"/>
                                        <p:tgtEl>
                                          <p:spTgt spid="62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p:tmAbs val="0"/>
                                  </p:iterate>
                                  <p:childTnLst>
                                    <p:set>
                                      <p:cBhvr>
                                        <p:cTn id="39" fill="hold"/>
                                        <p:tgtEl>
                                          <p:spTgt spid="6225"/>
                                        </p:tgtEl>
                                        <p:attrNameLst>
                                          <p:attrName>style.visibility</p:attrName>
                                        </p:attrNameLst>
                                      </p:cBhvr>
                                      <p:to>
                                        <p:strVal val="visible"/>
                                      </p:to>
                                    </p:set>
                                    <p:animEffect transition="in" filter="wipe(left)">
                                      <p:cBhvr>
                                        <p:cTn id="40" dur="1000"/>
                                        <p:tgtEl>
                                          <p:spTgt spid="62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18"/>
                                        </p:tgtEl>
                                        <p:attrNameLst>
                                          <p:attrName>style.visibility</p:attrName>
                                        </p:attrNameLst>
                                      </p:cBhvr>
                                      <p:to>
                                        <p:strVal val="visible"/>
                                      </p:to>
                                    </p:set>
                                    <p:animEffect transition="in" filter="fade">
                                      <p:cBhvr>
                                        <p:cTn id="43" dur="500"/>
                                        <p:tgtEl>
                                          <p:spTgt spid="6218"/>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6229"/>
                                        </p:tgtEl>
                                        <p:attrNameLst>
                                          <p:attrName>style.visibility</p:attrName>
                                        </p:attrNameLst>
                                      </p:cBhvr>
                                      <p:to>
                                        <p:strVal val="visible"/>
                                      </p:to>
                                    </p:set>
                                    <p:animEffect transition="in" filter="fade">
                                      <p:cBhvr>
                                        <p:cTn id="46" dur="600"/>
                                        <p:tgtEl>
                                          <p:spTgt spid="62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p:tmAbs val="0"/>
                                  </p:iterate>
                                  <p:childTnLst>
                                    <p:set>
                                      <p:cBhvr>
                                        <p:cTn id="50" fill="hold"/>
                                        <p:tgtEl>
                                          <p:spTgt spid="6226"/>
                                        </p:tgtEl>
                                        <p:attrNameLst>
                                          <p:attrName>style.visibility</p:attrName>
                                        </p:attrNameLst>
                                      </p:cBhvr>
                                      <p:to>
                                        <p:strVal val="visible"/>
                                      </p:to>
                                    </p:set>
                                    <p:animEffect transition="in" filter="wipe(left)">
                                      <p:cBhvr>
                                        <p:cTn id="51" dur="1000"/>
                                        <p:tgtEl>
                                          <p:spTgt spid="62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21"/>
                                        </p:tgtEl>
                                        <p:attrNameLst>
                                          <p:attrName>style.visibility</p:attrName>
                                        </p:attrNameLst>
                                      </p:cBhvr>
                                      <p:to>
                                        <p:strVal val="visible"/>
                                      </p:to>
                                    </p:set>
                                    <p:animEffect transition="in" filter="fade">
                                      <p:cBhvr>
                                        <p:cTn id="54" dur="500"/>
                                        <p:tgtEl>
                                          <p:spTgt spid="6221"/>
                                        </p:tgtEl>
                                      </p:cBhvr>
                                    </p:animEffect>
                                  </p:childTnLst>
                                </p:cTn>
                              </p:par>
                              <p:par>
                                <p:cTn id="55" presetID="10" presetClass="entr" presetSubtype="0" fill="hold" grpId="0" nodeType="withEffect">
                                  <p:stCondLst>
                                    <p:cond delay="700"/>
                                  </p:stCondLst>
                                  <p:childTnLst>
                                    <p:set>
                                      <p:cBhvr>
                                        <p:cTn id="56" dur="1" fill="hold">
                                          <p:stCondLst>
                                            <p:cond delay="0"/>
                                          </p:stCondLst>
                                        </p:cTn>
                                        <p:tgtEl>
                                          <p:spTgt spid="6231"/>
                                        </p:tgtEl>
                                        <p:attrNameLst>
                                          <p:attrName>style.visibility</p:attrName>
                                        </p:attrNameLst>
                                      </p:cBhvr>
                                      <p:to>
                                        <p:strVal val="visible"/>
                                      </p:to>
                                    </p:set>
                                    <p:animEffect transition="in" filter="fade">
                                      <p:cBhvr>
                                        <p:cTn id="57" dur="600"/>
                                        <p:tgtEl>
                                          <p:spTgt spid="6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9" grpId="0" animBg="1" advAuto="0"/>
      <p:bldP spid="6212" grpId="0" animBg="1" advAuto="0"/>
      <p:bldP spid="6215" grpId="0" animBg="1" advAuto="0"/>
      <p:bldP spid="6218" grpId="0" animBg="1" advAuto="0"/>
      <p:bldP spid="6221" grpId="0" animBg="1" advAuto="0"/>
      <p:bldP spid="6222" grpId="0" animBg="1" advAuto="0"/>
      <p:bldP spid="6223" grpId="0" animBg="1" advAuto="0"/>
      <p:bldP spid="6224" grpId="0" animBg="1" advAuto="0"/>
      <p:bldP spid="6225" grpId="0" animBg="1" advAuto="0"/>
      <p:bldP spid="6226" grpId="0" animBg="1" advAuto="0"/>
      <p:bldP spid="6227" grpId="0" animBg="1" advAuto="0"/>
      <p:bldP spid="6228" grpId="0" animBg="1" advAuto="0"/>
      <p:bldP spid="6229" grpId="0" animBg="1" advAuto="0"/>
      <p:bldP spid="6230" grpId="0" animBg="1" advAuto="0"/>
      <p:bldP spid="623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4" name="GettyImages-530971614_cropped.jpg" descr="GettyImages-530971614_cropped.jpg"/>
          <p:cNvPicPr>
            <a:picLocks noChangeAspect="1"/>
          </p:cNvPicPr>
          <p:nvPr/>
        </p:nvPicPr>
        <p:blipFill>
          <a:blip r:embed="rId3"/>
          <a:stretch>
            <a:fillRect/>
          </a:stretch>
        </p:blipFill>
        <p:spPr>
          <a:xfrm>
            <a:off x="0" y="0"/>
            <a:ext cx="16256000" cy="9144000"/>
          </a:xfrm>
          <a:prstGeom prst="rect">
            <a:avLst/>
          </a:prstGeom>
          <a:ln w="12700">
            <a:miter lim="400000"/>
          </a:ln>
        </p:spPr>
      </p:pic>
      <p:sp>
        <p:nvSpPr>
          <p:cNvPr id="8265" name="Photo © 2016 Matthew Staver/Bloomberg via Getty Images…"/>
          <p:cNvSpPr txBox="1"/>
          <p:nvPr/>
        </p:nvSpPr>
        <p:spPr>
          <a:xfrm>
            <a:off x="914400" y="8484708"/>
            <a:ext cx="4320093" cy="420628"/>
          </a:xfrm>
          <a:prstGeom prst="rect">
            <a:avLst/>
          </a:prstGeom>
          <a:ln w="12700">
            <a:miter lim="400000"/>
          </a:ln>
          <a:effectLst>
            <a:outerShdw blurRad="50800" dist="127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b">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pPr>
            <a:r>
              <a:rPr kumimoji="0" sz="1200" b="1" i="0" u="none" strike="noStrike" kern="0" cap="none" spc="0" normalizeH="0" baseline="0" noProof="0">
                <a:ln>
                  <a:noFill/>
                </a:ln>
                <a:solidFill>
                  <a:srgbClr val="FFFFFF"/>
                </a:solidFill>
                <a:effectLst/>
                <a:uLnTx/>
                <a:uFillTx/>
                <a:latin typeface="Arial"/>
                <a:cs typeface="Arial"/>
                <a:sym typeface="Arial"/>
              </a:rPr>
              <a:t>Photo © 2016 Matthew </a:t>
            </a:r>
            <a:r>
              <a:rPr kumimoji="0" sz="1200" b="1" i="0" u="none" strike="noStrike" kern="0" cap="none" spc="0" normalizeH="0" baseline="0" noProof="0" err="1">
                <a:ln>
                  <a:noFill/>
                </a:ln>
                <a:solidFill>
                  <a:srgbClr val="FFFFFF"/>
                </a:solidFill>
                <a:effectLst/>
                <a:uLnTx/>
                <a:uFillTx/>
                <a:latin typeface="Arial"/>
                <a:cs typeface="Arial"/>
                <a:sym typeface="Arial"/>
              </a:rPr>
              <a:t>Staver</a:t>
            </a:r>
            <a:r>
              <a:rPr kumimoji="0" sz="1200" b="1" i="0" u="none" strike="noStrike" kern="0" cap="none" spc="0" normalizeH="0" baseline="0" noProof="0">
                <a:ln>
                  <a:noFill/>
                </a:ln>
                <a:solidFill>
                  <a:srgbClr val="FFFFFF"/>
                </a:solidFill>
                <a:effectLst/>
                <a:uLnTx/>
                <a:uFillTx/>
                <a:latin typeface="Arial"/>
                <a:cs typeface="Arial"/>
                <a:sym typeface="Arial"/>
              </a:rPr>
              <a:t>/Bloomberg via Getty Images</a:t>
            </a:r>
          </a:p>
          <a:p>
            <a:pPr marL="0" marR="0" lvl="0" indent="0" algn="l" defTabSz="457200" rtl="0" eaLnBrk="1" fontAlgn="auto" latinLnBrk="0" hangingPunct="0">
              <a:lnSpc>
                <a:spcPct val="100000"/>
              </a:lnSpc>
              <a:spcBef>
                <a:spcPts val="0"/>
              </a:spcBef>
              <a:spcAft>
                <a:spcPts val="0"/>
              </a:spcAft>
              <a:buClrTx/>
              <a:buSzTx/>
              <a:buFontTx/>
              <a:buNone/>
              <a:tabLst/>
              <a:defRPr sz="1200"/>
            </a:pPr>
            <a:r>
              <a:rPr kumimoji="0" sz="1200" b="1" i="0" u="none" strike="noStrike" kern="0" cap="none" spc="0" normalizeH="0" baseline="0" noProof="0">
                <a:ln>
                  <a:noFill/>
                </a:ln>
                <a:solidFill>
                  <a:srgbClr val="FFFFFF"/>
                </a:solidFill>
                <a:effectLst/>
                <a:uLnTx/>
                <a:uFillTx/>
                <a:latin typeface="Arial"/>
                <a:cs typeface="Arial"/>
                <a:sym typeface="Arial"/>
              </a:rPr>
              <a:t>Data</a:t>
            </a:r>
            <a:r>
              <a:rPr kumimoji="0" lang="en-US" sz="1200" b="1" i="0" u="none" strike="noStrike" kern="0" cap="none" spc="0" normalizeH="0" baseline="0" noProof="0">
                <a:ln>
                  <a:noFill/>
                </a:ln>
                <a:solidFill>
                  <a:srgbClr val="FFFFFF"/>
                </a:solidFill>
                <a:effectLst/>
                <a:uLnTx/>
                <a:uFillTx/>
                <a:latin typeface="Arial"/>
                <a:cs typeface="Arial"/>
                <a:sym typeface="Arial"/>
              </a:rPr>
              <a:t>:</a:t>
            </a:r>
            <a:r>
              <a:rPr kumimoji="0" sz="1200" b="1" i="0" u="none" strike="noStrike" kern="0" cap="none" spc="0" normalizeH="0" baseline="0" noProof="0">
                <a:ln>
                  <a:noFill/>
                </a:ln>
                <a:solidFill>
                  <a:srgbClr val="FFFFFF"/>
                </a:solidFill>
                <a:effectLst/>
                <a:uLnTx/>
                <a:uFillTx/>
                <a:latin typeface="Arial"/>
                <a:cs typeface="Arial"/>
                <a:sym typeface="Arial"/>
              </a:rPr>
              <a:t> U.S. Bureau of Labor Statistics via Bloomberg</a:t>
            </a:r>
          </a:p>
        </p:txBody>
      </p:sp>
      <p:sp>
        <p:nvSpPr>
          <p:cNvPr id="8266" name="“Solar installer”…"/>
          <p:cNvSpPr txBox="1"/>
          <p:nvPr/>
        </p:nvSpPr>
        <p:spPr>
          <a:xfrm>
            <a:off x="9756675" y="2096964"/>
            <a:ext cx="6365567" cy="4950073"/>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4500"/>
            </a:pPr>
            <a:r>
              <a:rPr kumimoji="0" sz="4500" b="1" i="0" u="none" strike="noStrike" kern="0" cap="none" spc="0" normalizeH="0" baseline="0" noProof="0">
                <a:ln>
                  <a:noFill/>
                </a:ln>
                <a:solidFill>
                  <a:srgbClr val="FF2600"/>
                </a:solidFill>
                <a:effectLst>
                  <a:outerShdw blurRad="50800" dist="50800" dir="2700000" algn="tl" rotWithShape="0">
                    <a:prstClr val="black">
                      <a:alpha val="80000"/>
                    </a:prstClr>
                  </a:outerShdw>
                </a:effectLst>
                <a:uLnTx/>
                <a:uFillTx/>
                <a:latin typeface="Arial"/>
                <a:cs typeface="Arial"/>
                <a:sym typeface="Arial"/>
              </a:rPr>
              <a:t>“Solar installer”</a:t>
            </a:r>
            <a:r>
              <a:rPr kumimoji="0" sz="4500" b="1" i="0" u="none" strike="noStrike" kern="0" cap="none" spc="0" normalizeH="0" baseline="0" noProof="0">
                <a:ln>
                  <a:noFill/>
                </a:ln>
                <a:solidFill>
                  <a:srgbClr val="FFFFFF"/>
                </a:solidFill>
                <a:effectLst>
                  <a:outerShdw blurRad="50800" dist="50800" dir="2700000" algn="tl" rotWithShape="0">
                    <a:prstClr val="black">
                      <a:alpha val="80000"/>
                    </a:prstClr>
                  </a:outerShdw>
                </a:effectLst>
                <a:uLnTx/>
                <a:uFillTx/>
                <a:latin typeface="Arial"/>
                <a:cs typeface="Arial"/>
                <a:sym typeface="Arial"/>
              </a:rPr>
              <a:t> </a:t>
            </a:r>
          </a:p>
          <a:p>
            <a:pPr marL="0" marR="0" lvl="0" indent="0" algn="ctr" defTabSz="457200" rtl="0" eaLnBrk="1" fontAlgn="auto" latinLnBrk="0" hangingPunct="0">
              <a:lnSpc>
                <a:spcPct val="100000"/>
              </a:lnSpc>
              <a:spcBef>
                <a:spcPts val="0"/>
              </a:spcBef>
              <a:spcAft>
                <a:spcPts val="0"/>
              </a:spcAft>
              <a:buClrTx/>
              <a:buSzTx/>
              <a:buFontTx/>
              <a:buNone/>
              <a:tabLst/>
              <a:defRPr sz="4500"/>
            </a:pPr>
            <a:r>
              <a:rPr kumimoji="0" sz="4500" b="1" i="0" u="none" strike="noStrike" kern="0" cap="none" spc="0" normalizeH="0" baseline="0" noProof="0">
                <a:ln>
                  <a:noFill/>
                </a:ln>
                <a:solidFill>
                  <a:srgbClr val="FFFFFF"/>
                </a:solidFill>
                <a:effectLst>
                  <a:outerShdw blurRad="50800" dist="50800" dir="2700000" algn="tl" rotWithShape="0">
                    <a:prstClr val="black">
                      <a:alpha val="80000"/>
                    </a:prstClr>
                  </a:outerShdw>
                </a:effectLst>
                <a:uLnTx/>
                <a:uFillTx/>
                <a:latin typeface="Arial"/>
                <a:cs typeface="Arial"/>
                <a:sym typeface="Arial"/>
              </a:rPr>
              <a:t>is forecast to be the </a:t>
            </a:r>
          </a:p>
          <a:p>
            <a:pPr marL="0" marR="0" lvl="0" indent="0" algn="ctr" defTabSz="457200" rtl="0" eaLnBrk="1" fontAlgn="auto" latinLnBrk="0" hangingPunct="0">
              <a:lnSpc>
                <a:spcPct val="100000"/>
              </a:lnSpc>
              <a:spcBef>
                <a:spcPts val="0"/>
              </a:spcBef>
              <a:spcAft>
                <a:spcPts val="0"/>
              </a:spcAft>
              <a:buClrTx/>
              <a:buSzTx/>
              <a:buFontTx/>
              <a:buNone/>
              <a:tabLst/>
              <a:defRPr sz="4500"/>
            </a:pPr>
            <a:r>
              <a:rPr kumimoji="0" sz="4500" b="1" i="0" u="none" strike="noStrike" kern="0" cap="none" spc="0" normalizeH="0" baseline="0" noProof="0">
                <a:ln>
                  <a:noFill/>
                </a:ln>
                <a:solidFill>
                  <a:srgbClr val="FF2600"/>
                </a:solidFill>
                <a:effectLst>
                  <a:outerShdw blurRad="50800" dist="50800" dir="2700000" algn="tl" rotWithShape="0">
                    <a:prstClr val="black">
                      <a:alpha val="80000"/>
                    </a:prstClr>
                  </a:outerShdw>
                </a:effectLst>
                <a:uLnTx/>
                <a:uFillTx/>
                <a:latin typeface="Arial"/>
                <a:cs typeface="Arial"/>
                <a:sym typeface="Arial"/>
              </a:rPr>
              <a:t>fastest-growing job</a:t>
            </a:r>
            <a:r>
              <a:rPr kumimoji="0" sz="4500" b="1" i="0" u="none" strike="noStrike" kern="0" cap="none" spc="0" normalizeH="0" baseline="0" noProof="0">
                <a:ln>
                  <a:noFill/>
                </a:ln>
                <a:solidFill>
                  <a:srgbClr val="FFFFFF"/>
                </a:solidFill>
                <a:effectLst>
                  <a:outerShdw blurRad="50800" dist="50800" dir="2700000" algn="tl" rotWithShape="0">
                    <a:prstClr val="black">
                      <a:alpha val="80000"/>
                    </a:prstClr>
                  </a:outerShdw>
                </a:effectLst>
                <a:uLnTx/>
                <a:uFillTx/>
                <a:latin typeface="Arial"/>
                <a:cs typeface="Arial"/>
                <a:sym typeface="Arial"/>
              </a:rPr>
              <a:t> </a:t>
            </a:r>
          </a:p>
          <a:p>
            <a:pPr marL="0" marR="0" lvl="0" indent="0" algn="ctr" defTabSz="457200" rtl="0" eaLnBrk="1" fontAlgn="auto" latinLnBrk="0" hangingPunct="0">
              <a:lnSpc>
                <a:spcPct val="100000"/>
              </a:lnSpc>
              <a:spcBef>
                <a:spcPts val="0"/>
              </a:spcBef>
              <a:spcAft>
                <a:spcPts val="0"/>
              </a:spcAft>
              <a:buClrTx/>
              <a:buSzTx/>
              <a:buFontTx/>
              <a:buNone/>
              <a:tabLst/>
              <a:defRPr sz="4500"/>
            </a:pPr>
            <a:r>
              <a:rPr kumimoji="0" sz="4500" b="1" i="0" u="none" strike="noStrike" kern="0" cap="none" spc="0" normalizeH="0" baseline="0" noProof="0">
                <a:ln>
                  <a:noFill/>
                </a:ln>
                <a:solidFill>
                  <a:srgbClr val="FFFFFF"/>
                </a:solidFill>
                <a:effectLst>
                  <a:outerShdw blurRad="50800" dist="50800" dir="2700000" algn="tl" rotWithShape="0">
                    <a:prstClr val="black">
                      <a:alpha val="80000"/>
                    </a:prstClr>
                  </a:outerShdw>
                </a:effectLst>
                <a:uLnTx/>
                <a:uFillTx/>
                <a:latin typeface="Arial"/>
                <a:cs typeface="Arial"/>
                <a:sym typeface="Arial"/>
              </a:rPr>
              <a:t>category in the U.S. </a:t>
            </a:r>
          </a:p>
          <a:p>
            <a:pPr marL="0" marR="0" lvl="0" indent="0" algn="ctr" defTabSz="457200" rtl="0" eaLnBrk="1" fontAlgn="auto" latinLnBrk="0" hangingPunct="0">
              <a:lnSpc>
                <a:spcPct val="100000"/>
              </a:lnSpc>
              <a:spcBef>
                <a:spcPts val="0"/>
              </a:spcBef>
              <a:spcAft>
                <a:spcPts val="0"/>
              </a:spcAft>
              <a:buClrTx/>
              <a:buSzTx/>
              <a:buFontTx/>
              <a:buNone/>
              <a:tabLst/>
              <a:defRPr sz="4500"/>
            </a:pPr>
            <a:r>
              <a:rPr kumimoji="0" sz="4500" b="1" i="0" u="none" strike="noStrike" kern="0" cap="none" spc="0" normalizeH="0" baseline="0" noProof="0">
                <a:ln>
                  <a:noFill/>
                </a:ln>
                <a:solidFill>
                  <a:srgbClr val="FFFFFF"/>
                </a:solidFill>
                <a:effectLst>
                  <a:outerShdw blurRad="50800" dist="50800" dir="2700000" algn="tl" rotWithShape="0">
                    <a:prstClr val="black">
                      <a:alpha val="80000"/>
                    </a:prstClr>
                  </a:outerShdw>
                </a:effectLst>
                <a:uLnTx/>
                <a:uFillTx/>
                <a:latin typeface="Arial"/>
                <a:cs typeface="Arial"/>
                <a:sym typeface="Arial"/>
              </a:rPr>
              <a:t>through 2026, and </a:t>
            </a:r>
          </a:p>
          <a:p>
            <a:pPr marL="0" marR="0" lvl="0" indent="0" algn="ctr" defTabSz="457200" rtl="0" eaLnBrk="1" fontAlgn="auto" latinLnBrk="0" hangingPunct="0">
              <a:lnSpc>
                <a:spcPct val="100000"/>
              </a:lnSpc>
              <a:spcBef>
                <a:spcPts val="0"/>
              </a:spcBef>
              <a:spcAft>
                <a:spcPts val="0"/>
              </a:spcAft>
              <a:buClrTx/>
              <a:buSzTx/>
              <a:buFontTx/>
              <a:buNone/>
              <a:tabLst/>
              <a:defRPr sz="4500"/>
            </a:pPr>
            <a:r>
              <a:rPr kumimoji="0" sz="4500" b="1" i="0" u="none" strike="noStrike" kern="0" cap="none" spc="0" normalizeH="0" baseline="0" noProof="0">
                <a:ln>
                  <a:noFill/>
                </a:ln>
                <a:solidFill>
                  <a:srgbClr val="FF2600"/>
                </a:solidFill>
                <a:effectLst>
                  <a:outerShdw blurRad="50800" dist="50800" dir="2700000" algn="tl" rotWithShape="0">
                    <a:prstClr val="black">
                      <a:alpha val="80000"/>
                    </a:prstClr>
                  </a:outerShdw>
                </a:effectLst>
                <a:uLnTx/>
                <a:uFillTx/>
                <a:latin typeface="Arial"/>
                <a:cs typeface="Arial"/>
                <a:sym typeface="Arial"/>
              </a:rPr>
              <a:t>“wind turbine service technician” is second.</a:t>
            </a:r>
          </a:p>
        </p:txBody>
      </p:sp>
      <p:sp>
        <p:nvSpPr>
          <p:cNvPr id="8267" name="Colorado Highlands Wind Farm,  Fleming, Colorado"/>
          <p:cNvSpPr txBox="1"/>
          <p:nvPr/>
        </p:nvSpPr>
        <p:spPr>
          <a:xfrm>
            <a:off x="10585851" y="8065365"/>
            <a:ext cx="4442545" cy="752861"/>
          </a:xfrm>
          <a:prstGeom prst="rect">
            <a:avLst/>
          </a:prstGeom>
          <a:ln w="12700">
            <a:miter lim="400000"/>
          </a:ln>
          <a:effectLst>
            <a:outerShdw blurRad="38100" dist="25400" dir="5400000" rotWithShape="0">
              <a:srgbClr val="000000">
                <a:alpha val="69909"/>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b">
            <a:spAutoFit/>
          </a:bodyPr>
          <a:lstStyle/>
          <a:p>
            <a:pPr marL="0" marR="0" lvl="0" indent="0" algn="r" defTabSz="457200" rtl="0" eaLnBrk="1" fontAlgn="auto" latinLnBrk="0" hangingPunct="0">
              <a:lnSpc>
                <a:spcPct val="100000"/>
              </a:lnSpc>
              <a:spcBef>
                <a:spcPts val="0"/>
              </a:spcBef>
              <a:spcAft>
                <a:spcPts val="0"/>
              </a:spcAft>
              <a:buClrTx/>
              <a:buSzTx/>
              <a:buFontTx/>
              <a:buNone/>
              <a:tabLst/>
              <a:defRPr sz="2200" i="1">
                <a:solidFill>
                  <a:srgbClr val="FFFFFF">
                    <a:alpha val="60403"/>
                  </a:srgbClr>
                </a:solidFill>
              </a:defRPr>
            </a:pPr>
            <a:r>
              <a:rPr kumimoji="0" sz="2200" b="1" i="1" u="none" strike="noStrike" kern="0" cap="none" spc="0" normalizeH="0" baseline="0" noProof="0">
                <a:ln>
                  <a:noFill/>
                </a:ln>
                <a:solidFill>
                  <a:srgbClr val="FFFFFF">
                    <a:alpha val="60403"/>
                  </a:srgbClr>
                </a:solidFill>
                <a:effectLst/>
                <a:uLnTx/>
                <a:uFillTx/>
                <a:latin typeface="Arial"/>
                <a:cs typeface="Arial"/>
                <a:sym typeface="Arial"/>
              </a:rPr>
              <a:t>Colorado Highlands Wind Farm, </a:t>
            </a:r>
            <a:br>
              <a:rPr kumimoji="0" sz="2200" b="1" i="1" u="none" strike="noStrike" kern="0" cap="none" spc="0" normalizeH="0" baseline="0" noProof="0">
                <a:ln>
                  <a:noFill/>
                </a:ln>
                <a:solidFill>
                  <a:srgbClr val="FFFFFF">
                    <a:alpha val="60403"/>
                  </a:srgbClr>
                </a:solidFill>
                <a:effectLst/>
                <a:uLnTx/>
                <a:uFillTx/>
                <a:latin typeface="Arial"/>
                <a:cs typeface="Arial"/>
                <a:sym typeface="Arial"/>
              </a:rPr>
            </a:br>
            <a:r>
              <a:rPr kumimoji="0" sz="2200" b="1" i="1" u="none" strike="noStrike" kern="0" cap="none" spc="0" normalizeH="0" baseline="0" noProof="0">
                <a:ln>
                  <a:noFill/>
                </a:ln>
                <a:solidFill>
                  <a:srgbClr val="FFFFFF">
                    <a:alpha val="60403"/>
                  </a:srgbClr>
                </a:solidFill>
                <a:effectLst/>
                <a:uLnTx/>
                <a:uFillTx/>
                <a:latin typeface="Arial"/>
                <a:cs typeface="Arial"/>
                <a:sym typeface="Arial"/>
              </a:rPr>
              <a:t>Fleming, Colorado</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8266">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6" grpId="0"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2" name="We have  the solutions  at hand..."/>
          <p:cNvSpPr txBox="1">
            <a:spLocks noGrp="1"/>
          </p:cNvSpPr>
          <p:nvPr>
            <p:ph type="title"/>
          </p:nvPr>
        </p:nvSpPr>
        <p:spPr>
          <a:xfrm>
            <a:off x="1250950" y="1555557"/>
            <a:ext cx="13754100" cy="6436976"/>
          </a:xfrm>
          <a:prstGeom prst="rect">
            <a:avLst/>
          </a:prstGeom>
        </p:spPr>
        <p:txBody>
          <a:bodyPr>
            <a:normAutofit/>
          </a:bodyPr>
          <a:lstStyle/>
          <a:p>
            <a:pPr algn="ctr">
              <a:lnSpc>
                <a:spcPts val="10800"/>
              </a:lnSpc>
              <a:defRPr sz="9000"/>
            </a:pPr>
            <a:r>
              <a:rPr lang="en-US" sz="10666" dirty="0">
                <a:solidFill>
                  <a:schemeClr val="accent2">
                    <a:lumMod val="20000"/>
                    <a:lumOff val="80000"/>
                  </a:schemeClr>
                </a:solidFill>
              </a:rPr>
              <a:t>What can I do?</a:t>
            </a:r>
            <a:br>
              <a:rPr lang="en-US" sz="10666" dirty="0">
                <a:solidFill>
                  <a:schemeClr val="accent2">
                    <a:lumMod val="20000"/>
                    <a:lumOff val="80000"/>
                  </a:schemeClr>
                </a:solidFill>
              </a:rPr>
            </a:br>
            <a:br>
              <a:rPr lang="en-US" sz="10666" dirty="0">
                <a:solidFill>
                  <a:schemeClr val="accent2">
                    <a:lumMod val="20000"/>
                    <a:lumOff val="80000"/>
                  </a:schemeClr>
                </a:solidFill>
              </a:rPr>
            </a:br>
            <a:r>
              <a:rPr lang="en-US" sz="10666" dirty="0">
                <a:solidFill>
                  <a:schemeClr val="accent2">
                    <a:lumMod val="20000"/>
                    <a:lumOff val="80000"/>
                  </a:schemeClr>
                </a:solidFill>
              </a:rPr>
              <a:t>What can WE do together?</a:t>
            </a:r>
            <a:endParaRPr dirty="0"/>
          </a:p>
        </p:txBody>
      </p:sp>
    </p:spTree>
    <p:extLst>
      <p:ext uri="{BB962C8B-B14F-4D97-AF65-F5344CB8AC3E}">
        <p14:creationId xmlns:p14="http://schemas.microsoft.com/office/powerpoint/2010/main" val="72958846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91E12-9488-F316-3686-F1154D1695EC}"/>
              </a:ext>
            </a:extLst>
          </p:cNvPr>
          <p:cNvSpPr>
            <a:spLocks noGrp="1"/>
          </p:cNvSpPr>
          <p:nvPr>
            <p:ph type="title"/>
          </p:nvPr>
        </p:nvSpPr>
        <p:spPr/>
        <p:txBody>
          <a:bodyPr/>
          <a:lstStyle/>
          <a:p>
            <a:pPr algn="ctr"/>
            <a:r>
              <a:rPr lang="en-US" dirty="0">
                <a:solidFill>
                  <a:srgbClr val="00B050"/>
                </a:solidFill>
              </a:rPr>
              <a:t>Maximum Benefits from IRA for Individuals*</a:t>
            </a:r>
          </a:p>
        </p:txBody>
      </p:sp>
      <p:sp>
        <p:nvSpPr>
          <p:cNvPr id="3" name="Text Placeholder 2">
            <a:extLst>
              <a:ext uri="{FF2B5EF4-FFF2-40B4-BE49-F238E27FC236}">
                <a16:creationId xmlns:a16="http://schemas.microsoft.com/office/drawing/2014/main" id="{F9CBCA07-9850-27FA-5682-757B02BD7319}"/>
              </a:ext>
            </a:extLst>
          </p:cNvPr>
          <p:cNvSpPr>
            <a:spLocks noGrp="1"/>
          </p:cNvSpPr>
          <p:nvPr>
            <p:ph type="body" idx="1"/>
          </p:nvPr>
        </p:nvSpPr>
        <p:spPr>
          <a:xfrm>
            <a:off x="677335" y="1608669"/>
            <a:ext cx="14901333" cy="5117596"/>
          </a:xfrm>
        </p:spPr>
        <p:txBody>
          <a:bodyPr/>
          <a:lstStyle/>
          <a:p>
            <a:pPr marL="16933" indent="0">
              <a:buNone/>
            </a:pPr>
            <a:r>
              <a:rPr lang="en-US" dirty="0"/>
              <a:t> </a:t>
            </a:r>
          </a:p>
        </p:txBody>
      </p:sp>
      <p:graphicFrame>
        <p:nvGraphicFramePr>
          <p:cNvPr id="5" name="Table 5">
            <a:extLst>
              <a:ext uri="{FF2B5EF4-FFF2-40B4-BE49-F238E27FC236}">
                <a16:creationId xmlns:a16="http://schemas.microsoft.com/office/drawing/2014/main" id="{759F227A-3EA1-5CCB-4551-AC773795AF12}"/>
              </a:ext>
            </a:extLst>
          </p:cNvPr>
          <p:cNvGraphicFramePr>
            <a:graphicFrameLocks noGrp="1"/>
          </p:cNvGraphicFramePr>
          <p:nvPr>
            <p:extLst>
              <p:ext uri="{D42A27DB-BD31-4B8C-83A1-F6EECF244321}">
                <p14:modId xmlns:p14="http://schemas.microsoft.com/office/powerpoint/2010/main" val="1341298584"/>
              </p:ext>
            </p:extLst>
          </p:nvPr>
        </p:nvGraphicFramePr>
        <p:xfrm>
          <a:off x="1781444" y="1347333"/>
          <a:ext cx="12693111" cy="6035040"/>
        </p:xfrm>
        <a:graphic>
          <a:graphicData uri="http://schemas.openxmlformats.org/drawingml/2006/table">
            <a:tbl>
              <a:tblPr firstRow="1" bandRow="1">
                <a:tableStyleId>{5940675A-B579-460E-94D1-54222C63F5DA}</a:tableStyleId>
              </a:tblPr>
              <a:tblGrid>
                <a:gridCol w="7686547">
                  <a:extLst>
                    <a:ext uri="{9D8B030D-6E8A-4147-A177-3AD203B41FA5}">
                      <a16:colId xmlns:a16="http://schemas.microsoft.com/office/drawing/2014/main" val="1271735028"/>
                    </a:ext>
                  </a:extLst>
                </a:gridCol>
                <a:gridCol w="5006564">
                  <a:extLst>
                    <a:ext uri="{9D8B030D-6E8A-4147-A177-3AD203B41FA5}">
                      <a16:colId xmlns:a16="http://schemas.microsoft.com/office/drawing/2014/main" val="2818650310"/>
                    </a:ext>
                  </a:extLst>
                </a:gridCol>
              </a:tblGrid>
              <a:tr h="534826">
                <a:tc>
                  <a:txBody>
                    <a:bodyPr/>
                    <a:lstStyle/>
                    <a:p>
                      <a:r>
                        <a:rPr lang="en-US" sz="3000" dirty="0">
                          <a:solidFill>
                            <a:schemeClr val="bg2"/>
                          </a:solidFill>
                        </a:rPr>
                        <a:t>Solar Systems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3000" dirty="0">
                          <a:solidFill>
                            <a:schemeClr val="bg2"/>
                          </a:solidFill>
                        </a:rPr>
                        <a:t>30% tax credit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08877825"/>
                  </a:ext>
                </a:extLst>
              </a:tr>
              <a:tr h="534826">
                <a:tc>
                  <a:txBody>
                    <a:bodyPr/>
                    <a:lstStyle/>
                    <a:p>
                      <a:r>
                        <a:rPr lang="en-US" sz="3000" dirty="0">
                          <a:solidFill>
                            <a:schemeClr val="bg2"/>
                          </a:solidFill>
                        </a:rPr>
                        <a:t>Battery Storage Systems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30% tax credit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76923628"/>
                  </a:ext>
                </a:extLst>
              </a:tr>
              <a:tr h="534826">
                <a:tc>
                  <a:txBody>
                    <a:bodyPr/>
                    <a:lstStyle/>
                    <a:p>
                      <a:r>
                        <a:rPr lang="en-US" sz="3000" dirty="0">
                          <a:solidFill>
                            <a:schemeClr val="bg2"/>
                          </a:solidFill>
                        </a:rPr>
                        <a:t>New/Used EVs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$7500/$4000 tax credit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566565"/>
                  </a:ext>
                </a:extLst>
              </a:tr>
              <a:tr h="534826">
                <a:tc>
                  <a:txBody>
                    <a:bodyPr/>
                    <a:lstStyle/>
                    <a:p>
                      <a:r>
                        <a:rPr lang="en-US" sz="3000" dirty="0">
                          <a:solidFill>
                            <a:schemeClr val="bg2"/>
                          </a:solidFill>
                        </a:rPr>
                        <a:t>EV Chargers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30% tax credit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8717307"/>
                  </a:ext>
                </a:extLst>
              </a:tr>
              <a:tr h="534826">
                <a:tc>
                  <a:txBody>
                    <a:bodyPr/>
                    <a:lstStyle/>
                    <a:p>
                      <a:r>
                        <a:rPr lang="en-US" sz="3000" dirty="0">
                          <a:solidFill>
                            <a:schemeClr val="bg2"/>
                          </a:solidFill>
                        </a:rPr>
                        <a:t>Weatherization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$1600 rebate/</a:t>
                      </a:r>
                      <a:r>
                        <a:rPr lang="en-US" sz="3000">
                          <a:solidFill>
                            <a:schemeClr val="bg2"/>
                          </a:solidFill>
                        </a:rPr>
                        <a:t>tax credit</a:t>
                      </a:r>
                      <a:endParaRPr lang="en-US" sz="3000" dirty="0">
                        <a:solidFill>
                          <a:schemeClr val="bg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71228741"/>
                  </a:ext>
                </a:extLst>
              </a:tr>
              <a:tr h="534826">
                <a:tc>
                  <a:txBody>
                    <a:bodyPr/>
                    <a:lstStyle/>
                    <a:p>
                      <a:r>
                        <a:rPr lang="en-US" sz="3000" dirty="0">
                          <a:solidFill>
                            <a:schemeClr val="bg2"/>
                          </a:solidFill>
                        </a:rPr>
                        <a:t>Heat Pumps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$8000 rebate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56514070"/>
                  </a:ext>
                </a:extLst>
              </a:tr>
              <a:tr h="534826">
                <a:tc>
                  <a:txBody>
                    <a:bodyPr/>
                    <a:lstStyle/>
                    <a:p>
                      <a:r>
                        <a:rPr lang="en-US" sz="3000" dirty="0">
                          <a:solidFill>
                            <a:schemeClr val="bg2"/>
                          </a:solidFill>
                        </a:rPr>
                        <a:t>Electric Stoves, Heat Pump Dryer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$840 rebate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5800508"/>
                  </a:ext>
                </a:extLst>
              </a:tr>
              <a:tr h="534826">
                <a:tc>
                  <a:txBody>
                    <a:bodyPr/>
                    <a:lstStyle/>
                    <a:p>
                      <a:r>
                        <a:rPr lang="en-US" sz="3000" dirty="0">
                          <a:solidFill>
                            <a:schemeClr val="bg2"/>
                          </a:solidFill>
                        </a:rPr>
                        <a:t>Heat Pump Water Heaters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$1750 rebate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3105595"/>
                  </a:ext>
                </a:extLst>
              </a:tr>
              <a:tr h="534826">
                <a:tc>
                  <a:txBody>
                    <a:bodyPr/>
                    <a:lstStyle/>
                    <a:p>
                      <a:r>
                        <a:rPr lang="en-US" sz="3000" dirty="0">
                          <a:solidFill>
                            <a:schemeClr val="bg2"/>
                          </a:solidFill>
                        </a:rPr>
                        <a:t>Breaker Box Upgrades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$4000 rebate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8158072"/>
                  </a:ext>
                </a:extLst>
              </a:tr>
              <a:tr h="534826">
                <a:tc>
                  <a:txBody>
                    <a:bodyPr/>
                    <a:lstStyle/>
                    <a:p>
                      <a:r>
                        <a:rPr lang="en-US" sz="3000" dirty="0">
                          <a:solidFill>
                            <a:schemeClr val="bg2"/>
                          </a:solidFill>
                        </a:rPr>
                        <a:t>Electrical Wiring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r>
                        <a:rPr lang="en-US" sz="3000" dirty="0">
                          <a:solidFill>
                            <a:schemeClr val="bg2"/>
                          </a:solidFill>
                        </a:rPr>
                        <a:t>$2500 rebate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38935040"/>
                  </a:ext>
                </a:extLst>
              </a:tr>
              <a:tr h="534826">
                <a:tc>
                  <a:txBody>
                    <a:bodyPr/>
                    <a:lstStyle/>
                    <a:p>
                      <a:r>
                        <a:rPr lang="en-US" sz="3000" dirty="0">
                          <a:solidFill>
                            <a:schemeClr val="bg2"/>
                          </a:solidFill>
                        </a:rPr>
                        <a:t>Tax Credits for New Home Builders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550348" rtl="0" eaLnBrk="1" fontAlgn="auto" latinLnBrk="0" hangingPunct="1">
                        <a:lnSpc>
                          <a:spcPct val="100000"/>
                        </a:lnSpc>
                        <a:spcBef>
                          <a:spcPts val="0"/>
                        </a:spcBef>
                        <a:spcAft>
                          <a:spcPts val="0"/>
                        </a:spcAft>
                        <a:buClrTx/>
                        <a:buSzTx/>
                        <a:buFontTx/>
                        <a:buNone/>
                        <a:tabLst/>
                        <a:defRPr/>
                      </a:pPr>
                      <a:endParaRPr lang="en-US" sz="3000" dirty="0">
                        <a:solidFill>
                          <a:schemeClr val="bg2"/>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3423218"/>
                  </a:ext>
                </a:extLst>
              </a:tr>
            </a:tbl>
          </a:graphicData>
        </a:graphic>
      </p:graphicFrame>
      <p:sp>
        <p:nvSpPr>
          <p:cNvPr id="6" name="TextBox 5">
            <a:extLst>
              <a:ext uri="{FF2B5EF4-FFF2-40B4-BE49-F238E27FC236}">
                <a16:creationId xmlns:a16="http://schemas.microsoft.com/office/drawing/2014/main" id="{3640CB4F-F2CA-BAFF-6523-A729AF2958B3}"/>
              </a:ext>
            </a:extLst>
          </p:cNvPr>
          <p:cNvSpPr txBox="1"/>
          <p:nvPr/>
        </p:nvSpPr>
        <p:spPr>
          <a:xfrm>
            <a:off x="1563607" y="7507379"/>
            <a:ext cx="1244599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cap="all" spc="0" normalizeH="0" baseline="0" dirty="0">
                <a:ln>
                  <a:noFill/>
                </a:ln>
                <a:solidFill>
                  <a:srgbClr val="00B050"/>
                </a:solidFill>
                <a:effectLst/>
                <a:uFillTx/>
                <a:latin typeface="+mn-lt"/>
                <a:ea typeface="+mn-ea"/>
                <a:cs typeface="+mn-cs"/>
                <a:sym typeface="Helvetica"/>
              </a:rPr>
              <a:t>* </a:t>
            </a:r>
            <a:r>
              <a:rPr lang="en-US" sz="3000" cap="all" dirty="0">
                <a:solidFill>
                  <a:schemeClr val="bg2"/>
                </a:solidFill>
                <a:sym typeface="Helvetica"/>
              </a:rPr>
              <a:t>P</a:t>
            </a:r>
            <a:r>
              <a:rPr kumimoji="0" lang="en-US" sz="3000" b="1" i="0" u="none" strike="noStrike" spc="0" normalizeH="0" baseline="0" dirty="0">
                <a:ln>
                  <a:noFill/>
                </a:ln>
                <a:solidFill>
                  <a:schemeClr val="bg2"/>
                </a:solidFill>
                <a:effectLst/>
                <a:uFillTx/>
                <a:latin typeface="+mn-lt"/>
                <a:ea typeface="+mn-ea"/>
                <a:cs typeface="+mn-cs"/>
                <a:sym typeface="Helvetica"/>
              </a:rPr>
              <a:t>lus applicable state incentives</a:t>
            </a:r>
          </a:p>
          <a:p>
            <a:pPr marL="0" marR="0" indent="0" defTabSz="825500" rtl="0" fontAlgn="auto" latinLnBrk="0" hangingPunct="0">
              <a:lnSpc>
                <a:spcPct val="100000"/>
              </a:lnSpc>
              <a:spcBef>
                <a:spcPts val="0"/>
              </a:spcBef>
              <a:spcAft>
                <a:spcPts val="0"/>
              </a:spcAft>
              <a:buClrTx/>
              <a:buSzTx/>
              <a:buFontTx/>
              <a:buNone/>
              <a:tabLst/>
            </a:pPr>
            <a:r>
              <a:rPr kumimoji="0" lang="en-US" sz="3000" b="1" i="0" u="none" strike="noStrike" spc="0" normalizeH="0" baseline="0" dirty="0">
                <a:ln>
                  <a:noFill/>
                </a:ln>
                <a:solidFill>
                  <a:srgbClr val="00B050"/>
                </a:solidFill>
                <a:effectLst/>
                <a:uFillTx/>
                <a:latin typeface="+mn-lt"/>
                <a:ea typeface="+mn-ea"/>
                <a:cs typeface="+mn-cs"/>
                <a:sym typeface="Helvetica"/>
              </a:rPr>
              <a:t>  </a:t>
            </a:r>
            <a:r>
              <a:rPr kumimoji="0" lang="en-US" sz="2800" b="1" i="0" u="none" strike="noStrike" spc="0" normalizeH="0" baseline="0" dirty="0">
                <a:ln>
                  <a:noFill/>
                </a:ln>
                <a:solidFill>
                  <a:srgbClr val="00B050"/>
                </a:solidFill>
                <a:effectLst/>
                <a:uFillTx/>
                <a:latin typeface="+mn-lt"/>
                <a:ea typeface="+mn-ea"/>
                <a:cs typeface="+mn-cs"/>
                <a:sym typeface="Helvetica"/>
                <a:hlinkClick r:id="rId2"/>
              </a:rPr>
              <a:t>https://www.rewiringamerica.org/app/ira-calculator</a:t>
            </a:r>
            <a:r>
              <a:rPr kumimoji="0" lang="en-US" sz="2800" b="1" i="0" u="none" strike="noStrike" spc="0" normalizeH="0" baseline="0" dirty="0">
                <a:ln>
                  <a:noFill/>
                </a:ln>
                <a:solidFill>
                  <a:srgbClr val="00B050"/>
                </a:solidFill>
                <a:effectLst/>
                <a:uFillTx/>
                <a:latin typeface="+mn-lt"/>
                <a:ea typeface="+mn-ea"/>
                <a:cs typeface="+mn-cs"/>
                <a:sym typeface="Helvetica"/>
              </a:rPr>
              <a:t> </a:t>
            </a:r>
            <a:endParaRPr kumimoji="0" lang="en-US" sz="3000" b="1" i="0" u="none" strike="noStrike" spc="0" normalizeH="0" baseline="0" dirty="0">
              <a:ln>
                <a:noFill/>
              </a:ln>
              <a:solidFill>
                <a:srgbClr val="00B050"/>
              </a:solidFill>
              <a:effectLst/>
              <a:uFillTx/>
              <a:latin typeface="+mn-lt"/>
              <a:ea typeface="+mn-ea"/>
              <a:cs typeface="+mn-cs"/>
              <a:sym typeface="Helvetica"/>
            </a:endParaRPr>
          </a:p>
        </p:txBody>
      </p:sp>
    </p:spTree>
    <p:extLst>
      <p:ext uri="{BB962C8B-B14F-4D97-AF65-F5344CB8AC3E}">
        <p14:creationId xmlns:p14="http://schemas.microsoft.com/office/powerpoint/2010/main" val="248643609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50"/>
                </a:solidFill>
              </a:rPr>
              <a:t>WHY WE WANT TO SAVE THE WORLD</a:t>
            </a:r>
          </a:p>
        </p:txBody>
      </p:sp>
      <p:sp>
        <p:nvSpPr>
          <p:cNvPr id="3" name="Text Placeholder 2"/>
          <p:cNvSpPr>
            <a:spLocks noGrp="1"/>
          </p:cNvSpPr>
          <p:nvPr>
            <p:ph type="body" idx="1"/>
          </p:nvPr>
        </p:nvSpPr>
        <p:spPr/>
        <p:txBody>
          <a:bodyPr/>
          <a:lstStyle/>
          <a:p>
            <a:pPr marL="16934" indent="0">
              <a:buNone/>
            </a:pPr>
            <a:endParaRPr lang="en-US" dirty="0"/>
          </a:p>
          <a:p>
            <a:pPr marL="16934" indent="0">
              <a:buNone/>
            </a:pPr>
            <a:endParaRPr lang="en-US" dirty="0"/>
          </a:p>
        </p:txBody>
      </p:sp>
      <p:pic>
        <p:nvPicPr>
          <p:cNvPr id="6" name="Picture 5">
            <a:extLst>
              <a:ext uri="{FF2B5EF4-FFF2-40B4-BE49-F238E27FC236}">
                <a16:creationId xmlns:a16="http://schemas.microsoft.com/office/drawing/2014/main" id="{16E80DAB-D964-DBE6-56AA-4DA5228DF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06" y="1347333"/>
            <a:ext cx="10937594" cy="7292898"/>
          </a:xfrm>
          <a:prstGeom prst="rect">
            <a:avLst/>
          </a:prstGeom>
        </p:spPr>
      </p:pic>
      <p:sp>
        <p:nvSpPr>
          <p:cNvPr id="7" name="TextBox 6">
            <a:extLst>
              <a:ext uri="{FF2B5EF4-FFF2-40B4-BE49-F238E27FC236}">
                <a16:creationId xmlns:a16="http://schemas.microsoft.com/office/drawing/2014/main" id="{DA997EA6-0DCF-CDCB-2F0E-12D2DCA26699}"/>
              </a:ext>
            </a:extLst>
          </p:cNvPr>
          <p:cNvSpPr txBox="1"/>
          <p:nvPr/>
        </p:nvSpPr>
        <p:spPr>
          <a:xfrm>
            <a:off x="12029238" y="3535819"/>
            <a:ext cx="3704095" cy="20723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00B050"/>
                </a:solidFill>
                <a:effectLst/>
                <a:uFillTx/>
                <a:latin typeface="+mn-lt"/>
                <a:ea typeface="+mn-ea"/>
                <a:cs typeface="+mn-cs"/>
                <a:sym typeface="Helvetica"/>
              </a:rPr>
              <a:t>TO LEAVE A LIVABLE WORLD FOR OUR GRANDCHILDREN</a:t>
            </a:r>
          </a:p>
        </p:txBody>
      </p:sp>
    </p:spTree>
    <p:extLst>
      <p:ext uri="{BB962C8B-B14F-4D97-AF65-F5344CB8AC3E}">
        <p14:creationId xmlns:p14="http://schemas.microsoft.com/office/powerpoint/2010/main" val="276399861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49faab8333_0_154"/>
          <p:cNvSpPr txBox="1">
            <a:spLocks noGrp="1"/>
          </p:cNvSpPr>
          <p:nvPr>
            <p:ph type="title"/>
          </p:nvPr>
        </p:nvSpPr>
        <p:spPr>
          <a:xfrm>
            <a:off x="109067" y="-123866"/>
            <a:ext cx="16037867" cy="2227978"/>
          </a:xfrm>
          <a:prstGeom prst="rect">
            <a:avLst/>
          </a:prstGeom>
        </p:spPr>
        <p:txBody>
          <a:bodyPr spcFirstLastPara="1" wrap="square" lIns="162533" tIns="162533" rIns="162533" bIns="162533" anchor="t" anchorCtr="0">
            <a:noAutofit/>
          </a:bodyPr>
          <a:lstStyle/>
          <a:p>
            <a:pPr algn="ctr"/>
            <a:r>
              <a:rPr lang="en" sz="6000" dirty="0"/>
              <a:t>Rewiring America Savings Calculator </a:t>
            </a:r>
            <a:r>
              <a:rPr lang="en" sz="4800" dirty="0">
                <a:hlinkClick r:id="rId3">
                  <a:extLst>
                    <a:ext uri="{A12FA001-AC4F-418D-AE19-62706E023703}">
                      <ahyp:hlinkClr xmlns:ahyp="http://schemas.microsoft.com/office/drawing/2018/hyperlinkcolor" val="tx"/>
                    </a:ext>
                  </a:extLst>
                </a:hlinkClick>
              </a:rPr>
              <a:t>https://www.rewiringamerica.org/app/ira-calculator</a:t>
            </a:r>
            <a:r>
              <a:rPr lang="en" sz="4800" dirty="0"/>
              <a:t> </a:t>
            </a:r>
            <a:r>
              <a:rPr kumimoji="0" lang="en-US" sz="6000" b="1" i="0" u="none" strike="noStrike" spc="0" normalizeH="0" baseline="0" dirty="0">
                <a:ln>
                  <a:noFill/>
                </a:ln>
                <a:effectLst/>
                <a:uFillTx/>
                <a:latin typeface="+mn-lt"/>
                <a:ea typeface="+mn-ea"/>
                <a:cs typeface="+mn-cs"/>
                <a:sym typeface="Helvetica"/>
              </a:rPr>
              <a:t> </a:t>
            </a:r>
            <a:endParaRPr sz="4800" dirty="0"/>
          </a:p>
          <a:p>
            <a:endParaRPr sz="6933" dirty="0"/>
          </a:p>
        </p:txBody>
      </p:sp>
      <p:pic>
        <p:nvPicPr>
          <p:cNvPr id="225" name="Google Shape;225;g149faab8333_0_154"/>
          <p:cNvPicPr preferRelativeResize="0"/>
          <p:nvPr/>
        </p:nvPicPr>
        <p:blipFill rotWithShape="1">
          <a:blip r:embed="rId4">
            <a:alphaModFix/>
          </a:blip>
          <a:srcRect b="11723"/>
          <a:stretch/>
        </p:blipFill>
        <p:spPr>
          <a:xfrm>
            <a:off x="6834622" y="2104112"/>
            <a:ext cx="9018422" cy="6813830"/>
          </a:xfrm>
          <a:prstGeom prst="rect">
            <a:avLst/>
          </a:prstGeom>
          <a:noFill/>
          <a:ln>
            <a:noFill/>
          </a:ln>
        </p:spPr>
      </p:pic>
      <p:sp>
        <p:nvSpPr>
          <p:cNvPr id="226" name="Google Shape;226;g149faab8333_0_154"/>
          <p:cNvSpPr txBox="1">
            <a:spLocks noGrp="1"/>
          </p:cNvSpPr>
          <p:nvPr>
            <p:ph type="body" idx="1"/>
          </p:nvPr>
        </p:nvSpPr>
        <p:spPr>
          <a:xfrm>
            <a:off x="402956" y="2104112"/>
            <a:ext cx="6431665" cy="6376533"/>
          </a:xfrm>
          <a:prstGeom prst="rect">
            <a:avLst/>
          </a:prstGeom>
          <a:noFill/>
          <a:ln>
            <a:noFill/>
          </a:ln>
        </p:spPr>
        <p:txBody>
          <a:bodyPr spcFirstLastPara="1" wrap="square" lIns="162533" tIns="162533" rIns="162533" bIns="162533" anchor="t" anchorCtr="0">
            <a:noAutofit/>
          </a:bodyPr>
          <a:lstStyle/>
          <a:p>
            <a:pPr marL="0" indent="0">
              <a:lnSpc>
                <a:spcPct val="115000"/>
              </a:lnSpc>
              <a:spcBef>
                <a:spcPts val="1422"/>
              </a:spcBef>
              <a:buNone/>
            </a:pPr>
            <a:r>
              <a:rPr lang="en" sz="3911" dirty="0"/>
              <a:t>Rebates available up to $14,000 per household, plus tax credits</a:t>
            </a:r>
            <a:endParaRPr sz="3911" dirty="0"/>
          </a:p>
          <a:p>
            <a:pPr indent="-654764">
              <a:lnSpc>
                <a:spcPct val="115000"/>
              </a:lnSpc>
              <a:spcBef>
                <a:spcPts val="1422"/>
              </a:spcBef>
              <a:buSzPts val="2200"/>
            </a:pPr>
            <a:r>
              <a:rPr lang="en" sz="3911" dirty="0"/>
              <a:t>100% cost coverage for low-income households</a:t>
            </a:r>
          </a:p>
          <a:p>
            <a:pPr lvl="1" indent="-654764">
              <a:spcBef>
                <a:spcPts val="0"/>
              </a:spcBef>
              <a:buSzPts val="2200"/>
              <a:buChar char="●"/>
            </a:pPr>
            <a:r>
              <a:rPr lang="en-US" sz="2844" dirty="0"/>
              <a:t>Up to $83,000 per year</a:t>
            </a:r>
            <a:endParaRPr sz="2844" dirty="0"/>
          </a:p>
          <a:p>
            <a:pPr indent="-654764">
              <a:lnSpc>
                <a:spcPct val="115000"/>
              </a:lnSpc>
              <a:spcBef>
                <a:spcPts val="600"/>
              </a:spcBef>
              <a:spcAft>
                <a:spcPts val="600"/>
              </a:spcAft>
              <a:buSzPts val="2200"/>
            </a:pPr>
            <a:r>
              <a:rPr lang="en" sz="3911" dirty="0"/>
              <a:t>50% cost coverage for mid-income households</a:t>
            </a:r>
          </a:p>
          <a:p>
            <a:pPr lvl="1" indent="-654764">
              <a:lnSpc>
                <a:spcPct val="100000"/>
              </a:lnSpc>
              <a:spcBef>
                <a:spcPts val="0"/>
              </a:spcBef>
              <a:buSzPts val="2200"/>
              <a:buFont typeface="Source Sans Pro"/>
              <a:buChar char="●"/>
            </a:pPr>
            <a:r>
              <a:rPr lang="en" sz="2844" dirty="0"/>
              <a:t>$83,000 to $155,000</a:t>
            </a:r>
            <a:endParaRPr sz="2844"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5" y="723010"/>
            <a:ext cx="15056000" cy="1629183"/>
          </a:xfrm>
        </p:spPr>
        <p:txBody>
          <a:bodyPr>
            <a:normAutofit/>
          </a:bodyPr>
          <a:lstStyle/>
          <a:p>
            <a:pPr algn="ctr"/>
            <a:r>
              <a:rPr lang="en-US" dirty="0">
                <a:solidFill>
                  <a:srgbClr val="00B050"/>
                </a:solidFill>
              </a:rPr>
              <a:t>Top 3 Greenhouse Gas (GHG) Emissions Sources in NJ: 87% of All Emissions</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a:off x="477942" y="2996911"/>
            <a:ext cx="15255393" cy="3794897"/>
          </a:xfrm>
        </p:spPr>
        <p:txBody>
          <a:bodyPr>
            <a:normAutofit/>
          </a:bodyPr>
          <a:lstStyle/>
          <a:p>
            <a:pPr lvl="1">
              <a:buSzPct val="100000"/>
              <a:buFont typeface="Arial" panose="020B0604020202020204" pitchFamily="34" charset="0"/>
              <a:buChar char="•"/>
            </a:pPr>
            <a:r>
              <a:rPr lang="en-US" sz="5333" b="1" dirty="0"/>
              <a:t>Electricity generation </a:t>
            </a:r>
            <a:r>
              <a:rPr lang="en-US" sz="5333" b="1" dirty="0">
                <a:solidFill>
                  <a:srgbClr val="00B050"/>
                </a:solidFill>
              </a:rPr>
              <a:t>(19%)</a:t>
            </a:r>
          </a:p>
          <a:p>
            <a:pPr lvl="1">
              <a:buSzPct val="100000"/>
              <a:buFont typeface="Arial" panose="020B0604020202020204" pitchFamily="34" charset="0"/>
              <a:buChar char="•"/>
            </a:pPr>
            <a:r>
              <a:rPr lang="en-US" sz="5333" b="1" dirty="0"/>
              <a:t>Transportation </a:t>
            </a:r>
            <a:r>
              <a:rPr lang="en-US" sz="5333" b="1" dirty="0">
                <a:solidFill>
                  <a:srgbClr val="00B050"/>
                </a:solidFill>
              </a:rPr>
              <a:t>(42%)</a:t>
            </a:r>
          </a:p>
          <a:p>
            <a:pPr lvl="1">
              <a:buSzPct val="100000"/>
              <a:buFont typeface="Arial" panose="020B0604020202020204" pitchFamily="34" charset="0"/>
              <a:buChar char="•"/>
            </a:pPr>
            <a:r>
              <a:rPr lang="en-US" sz="5333" b="1" dirty="0"/>
              <a:t>Residential and commercial buildings </a:t>
            </a:r>
            <a:r>
              <a:rPr lang="en-US" sz="5333" b="1" dirty="0">
                <a:solidFill>
                  <a:srgbClr val="00B050"/>
                </a:solidFill>
              </a:rPr>
              <a:t>(26%)</a:t>
            </a:r>
          </a:p>
          <a:p>
            <a:pPr lvl="1">
              <a:buSzPct val="100000"/>
              <a:buFont typeface="Arial" panose="020B0604020202020204" pitchFamily="34" charset="0"/>
              <a:buChar char="•"/>
            </a:pPr>
            <a:endParaRPr lang="en-US" sz="5333" b="1" dirty="0"/>
          </a:p>
          <a:p>
            <a:pPr marL="16933" indent="0">
              <a:buNone/>
            </a:pPr>
            <a:endParaRPr lang="en-US" b="1" dirty="0"/>
          </a:p>
        </p:txBody>
      </p:sp>
      <p:sp>
        <p:nvSpPr>
          <p:cNvPr id="4" name="TextBox 3">
            <a:extLst>
              <a:ext uri="{FF2B5EF4-FFF2-40B4-BE49-F238E27FC236}">
                <a16:creationId xmlns:a16="http://schemas.microsoft.com/office/drawing/2014/main" id="{B1AD4C33-85B3-42CC-8A27-618384EF09CF}"/>
              </a:ext>
            </a:extLst>
          </p:cNvPr>
          <p:cNvSpPr txBox="1"/>
          <p:nvPr/>
        </p:nvSpPr>
        <p:spPr>
          <a:xfrm>
            <a:off x="1354667" y="6641397"/>
            <a:ext cx="13546667" cy="1121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a:r>
              <a:rPr lang="en-US" sz="6400" kern="1200" cap="all" dirty="0" err="1">
                <a:solidFill>
                  <a:srgbClr val="00B050"/>
                </a:solidFill>
                <a:latin typeface="Helvetica"/>
                <a:cs typeface="Helvetica"/>
                <a:sym typeface="Helvetica"/>
              </a:rPr>
              <a:t>RedUCE</a:t>
            </a:r>
            <a:r>
              <a:rPr lang="en-US" sz="6400" kern="1200" cap="all" dirty="0">
                <a:solidFill>
                  <a:srgbClr val="00B050"/>
                </a:solidFill>
                <a:latin typeface="Helvetica"/>
                <a:cs typeface="Helvetica"/>
                <a:sym typeface="Helvetica"/>
              </a:rPr>
              <a:t> All 3</a:t>
            </a:r>
          </a:p>
        </p:txBody>
      </p:sp>
    </p:spTree>
    <p:extLst>
      <p:ext uri="{BB962C8B-B14F-4D97-AF65-F5344CB8AC3E}">
        <p14:creationId xmlns:p14="http://schemas.microsoft.com/office/powerpoint/2010/main" val="313594302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77333" y="393942"/>
            <a:ext cx="15056000" cy="45719"/>
          </a:xfrm>
        </p:spPr>
        <p:txBody>
          <a:bodyPr>
            <a:normAutofit fontScale="90000"/>
          </a:bodyPr>
          <a:lstStyle/>
          <a:p>
            <a:pPr algn="ctr"/>
            <a:r>
              <a:rPr lang="en-US" dirty="0">
                <a:solidFill>
                  <a:srgbClr val="00B050"/>
                </a:solidFill>
              </a:rPr>
              <a:t> </a:t>
            </a:r>
            <a:br>
              <a:rPr lang="en-US" dirty="0">
                <a:solidFill>
                  <a:srgbClr val="00B050"/>
                </a:solidFill>
              </a:rPr>
            </a:br>
            <a:endParaRPr lang="en-US" dirty="0">
              <a:solidFill>
                <a:srgbClr val="00B050"/>
              </a:solidFill>
            </a:endParaRPr>
          </a:p>
        </p:txBody>
      </p:sp>
      <p:sp>
        <p:nvSpPr>
          <p:cNvPr id="3" name="Text Placeholder 2"/>
          <p:cNvSpPr>
            <a:spLocks noGrp="1"/>
          </p:cNvSpPr>
          <p:nvPr>
            <p:ph type="body" idx="1"/>
          </p:nvPr>
        </p:nvSpPr>
        <p:spPr>
          <a:xfrm>
            <a:off x="396421" y="966410"/>
            <a:ext cx="15509326" cy="7407569"/>
          </a:xfrm>
        </p:spPr>
        <p:txBody>
          <a:bodyPr>
            <a:normAutofit lnSpcReduction="10000"/>
          </a:bodyPr>
          <a:lstStyle/>
          <a:p>
            <a:pPr marL="16934" indent="0" algn="ctr">
              <a:buNone/>
            </a:pPr>
            <a:r>
              <a:rPr lang="en-US" sz="6400" b="1" dirty="0">
                <a:solidFill>
                  <a:srgbClr val="00B050"/>
                </a:solidFill>
              </a:rPr>
              <a:t>Switch To Clean Electricity</a:t>
            </a:r>
          </a:p>
          <a:p>
            <a:pPr marL="1159934" indent="-1143000">
              <a:buSzPct val="80000"/>
              <a:buFont typeface="+mj-lt"/>
              <a:buAutoNum type="arabicPeriod"/>
            </a:pPr>
            <a:r>
              <a:rPr lang="en-US" sz="6000" b="1" dirty="0"/>
              <a:t>Install rooftop solar</a:t>
            </a:r>
          </a:p>
          <a:p>
            <a:pPr marL="1159934" indent="-1143000">
              <a:buSzPct val="80000"/>
              <a:buFont typeface="+mj-lt"/>
              <a:buAutoNum type="arabicPeriod"/>
            </a:pPr>
            <a:r>
              <a:rPr lang="en-US" sz="6000" b="1" dirty="0"/>
              <a:t>Subscribe to Community Solar -      21% below NJ Utility (2023 data)</a:t>
            </a:r>
          </a:p>
          <a:p>
            <a:pPr marL="1159934" indent="-1143000">
              <a:buSzPct val="80000"/>
              <a:buFont typeface="+mj-lt"/>
              <a:buAutoNum type="arabicPeriod"/>
            </a:pPr>
            <a:r>
              <a:rPr lang="en-US" sz="6000" b="1" dirty="0">
                <a:ea typeface="Calibri" panose="020F0502020204030204" pitchFamily="34" charset="0"/>
                <a:cs typeface="Times New Roman" panose="02020603050405020304" pitchFamily="18" charset="0"/>
              </a:rPr>
              <a:t>Switch to a 100% clean supplier </a:t>
            </a:r>
            <a:r>
              <a:rPr lang="en-US" sz="6400" b="1" dirty="0">
                <a:ea typeface="Calibri" panose="020F0502020204030204" pitchFamily="34" charset="0"/>
                <a:cs typeface="Times New Roman" panose="02020603050405020304" pitchFamily="18" charset="0"/>
              </a:rPr>
              <a:t>	</a:t>
            </a:r>
            <a:r>
              <a:rPr lang="en-US" sz="4700" b="1" dirty="0">
                <a:solidFill>
                  <a:schemeClr val="accent1">
                    <a:lumMod val="75000"/>
                  </a:schemeClr>
                </a:solidFill>
                <a:ea typeface="Calibri" panose="020F0502020204030204" pitchFamily="34" charset="0"/>
                <a:cs typeface="Times New Roman" panose="02020603050405020304" pitchFamily="18" charset="0"/>
                <a:hlinkClick r:id="rId3"/>
              </a:rPr>
              <a:t>http://electric.smiller.org</a:t>
            </a:r>
            <a:r>
              <a:rPr lang="en-US" sz="4700" b="1" dirty="0">
                <a:solidFill>
                  <a:schemeClr val="accent1">
                    <a:lumMod val="75000"/>
                  </a:schemeClr>
                </a:solidFill>
                <a:ea typeface="Calibri" panose="020F0502020204030204" pitchFamily="34" charset="0"/>
                <a:cs typeface="Times New Roman" panose="02020603050405020304" pitchFamily="18" charset="0"/>
              </a:rPr>
              <a:t> </a:t>
            </a:r>
            <a:br>
              <a:rPr lang="en-US" sz="4700" b="1" dirty="0">
                <a:solidFill>
                  <a:schemeClr val="accent1">
                    <a:lumMod val="75000"/>
                  </a:schemeClr>
                </a:solidFill>
                <a:ea typeface="Calibri" panose="020F0502020204030204" pitchFamily="34" charset="0"/>
                <a:cs typeface="Times New Roman" panose="02020603050405020304" pitchFamily="18" charset="0"/>
              </a:rPr>
            </a:br>
            <a:r>
              <a:rPr lang="en-US" sz="4700" b="1" dirty="0">
                <a:solidFill>
                  <a:schemeClr val="tx2">
                    <a:lumMod val="10000"/>
                  </a:schemeClr>
                </a:solidFill>
                <a:ea typeface="Calibri" panose="020F0502020204030204" pitchFamily="34" charset="0"/>
                <a:cs typeface="Times New Roman" panose="02020603050405020304" pitchFamily="18" charset="0"/>
              </a:rPr>
              <a:t>(prices now are much higher than Community Solar)</a:t>
            </a:r>
            <a:endParaRPr lang="en-US" sz="7100" b="1" dirty="0">
              <a:solidFill>
                <a:schemeClr val="tx2">
                  <a:lumMod val="10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275330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plant, tree&#10;&#10;Description automatically generated">
            <a:extLst>
              <a:ext uri="{FF2B5EF4-FFF2-40B4-BE49-F238E27FC236}">
                <a16:creationId xmlns:a16="http://schemas.microsoft.com/office/drawing/2014/main" id="{3ACB25ED-6F14-41E5-ACE0-0685641D3DB4}"/>
              </a:ext>
            </a:extLst>
          </p:cNvPr>
          <p:cNvPicPr>
            <a:picLocks noChangeAspect="1"/>
          </p:cNvPicPr>
          <p:nvPr/>
        </p:nvPicPr>
        <p:blipFill rotWithShape="1">
          <a:blip r:embed="rId3">
            <a:extLst>
              <a:ext uri="{28A0092B-C50C-407E-A947-70E740481C1C}">
                <a14:useLocalDpi xmlns:a14="http://schemas.microsoft.com/office/drawing/2010/main" val="0"/>
              </a:ext>
            </a:extLst>
          </a:blip>
          <a:srcRect t="8714" b="8261"/>
          <a:stretch/>
        </p:blipFill>
        <p:spPr>
          <a:xfrm>
            <a:off x="27" y="13"/>
            <a:ext cx="16255973" cy="9143987"/>
          </a:xfrm>
          <a:prstGeom prst="rect">
            <a:avLst/>
          </a:prstGeom>
          <a:noFill/>
        </p:spPr>
      </p:pic>
      <p:sp>
        <p:nvSpPr>
          <p:cNvPr id="11" name="TextBox 10">
            <a:extLst>
              <a:ext uri="{FF2B5EF4-FFF2-40B4-BE49-F238E27FC236}">
                <a16:creationId xmlns:a16="http://schemas.microsoft.com/office/drawing/2014/main" id="{1E1FF21C-1FC8-434F-91BE-FC9B7F68F797}"/>
              </a:ext>
            </a:extLst>
          </p:cNvPr>
          <p:cNvSpPr txBox="1"/>
          <p:nvPr/>
        </p:nvSpPr>
        <p:spPr>
          <a:xfrm>
            <a:off x="677333" y="1608669"/>
            <a:ext cx="14562667" cy="6465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ormAutofit/>
          </a:bodyPr>
          <a:lstStyle/>
          <a:p>
            <a:pPr defTabSz="550348">
              <a:spcBef>
                <a:spcPts val="2000"/>
              </a:spcBef>
            </a:pPr>
            <a:r>
              <a:rPr lang="en-US" sz="3335" dirty="0">
                <a:latin typeface="Helvetica"/>
                <a:cs typeface="Helvetica"/>
                <a:sym typeface="Helvetica"/>
              </a:rPr>
              <a:t>Tree Cover At High Noon </a:t>
            </a:r>
          </a:p>
          <a:p>
            <a:pPr defTabSz="550348">
              <a:spcBef>
                <a:spcPts val="800"/>
              </a:spcBef>
            </a:pPr>
            <a:r>
              <a:rPr lang="en-US" sz="3335" dirty="0">
                <a:latin typeface="Helvetica"/>
                <a:cs typeface="Helvetica"/>
                <a:sym typeface="Helvetica"/>
              </a:rPr>
              <a:t>50 Foot Trees</a:t>
            </a:r>
          </a:p>
        </p:txBody>
      </p:sp>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677333" y="423333"/>
            <a:ext cx="14562667" cy="924000"/>
          </a:xfrm>
        </p:spPr>
        <p:txBody>
          <a:bodyPr lIns="0" tIns="0" rIns="0" bIns="0">
            <a:normAutofit/>
          </a:bodyPr>
          <a:lstStyle/>
          <a:p>
            <a:r>
              <a:rPr lang="en-US" sz="5867" dirty="0"/>
              <a:t>Carbon Sequestration but No Solar</a:t>
            </a:r>
          </a:p>
        </p:txBody>
      </p:sp>
    </p:spTree>
    <p:extLst>
      <p:ext uri="{BB962C8B-B14F-4D97-AF65-F5344CB8AC3E}">
        <p14:creationId xmlns:p14="http://schemas.microsoft.com/office/powerpoint/2010/main" val="244773759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269D-511C-4C0A-706E-430CA4B6B599}"/>
              </a:ext>
            </a:extLst>
          </p:cNvPr>
          <p:cNvSpPr>
            <a:spLocks noGrp="1"/>
          </p:cNvSpPr>
          <p:nvPr>
            <p:ph type="title"/>
          </p:nvPr>
        </p:nvSpPr>
        <p:spPr>
          <a:xfrm>
            <a:off x="948268" y="552026"/>
            <a:ext cx="15056000" cy="1453593"/>
          </a:xfrm>
        </p:spPr>
        <p:txBody>
          <a:bodyPr>
            <a:normAutofit/>
          </a:bodyPr>
          <a:lstStyle/>
          <a:p>
            <a:pPr algn="ctr"/>
            <a:r>
              <a:rPr lang="en-US" sz="6000" dirty="0">
                <a:solidFill>
                  <a:srgbClr val="00B050"/>
                </a:solidFill>
              </a:rPr>
              <a:t>COMMUNITY SOLAR</a:t>
            </a:r>
          </a:p>
        </p:txBody>
      </p:sp>
      <p:sp>
        <p:nvSpPr>
          <p:cNvPr id="3" name="Text Placeholder 2">
            <a:extLst>
              <a:ext uri="{FF2B5EF4-FFF2-40B4-BE49-F238E27FC236}">
                <a16:creationId xmlns:a16="http://schemas.microsoft.com/office/drawing/2014/main" id="{10F353BE-7CB6-910B-F6E5-3FB15D6B3BC5}"/>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a:extLst>
              <a:ext uri="{FF2B5EF4-FFF2-40B4-BE49-F238E27FC236}">
                <a16:creationId xmlns:a16="http://schemas.microsoft.com/office/drawing/2014/main" id="{2813A490-3AF5-0E7B-4EB3-E1E5560373FF}"/>
              </a:ext>
            </a:extLst>
          </p:cNvPr>
          <p:cNvPicPr>
            <a:picLocks noChangeAspect="1"/>
          </p:cNvPicPr>
          <p:nvPr/>
        </p:nvPicPr>
        <p:blipFill>
          <a:blip r:embed="rId3"/>
          <a:stretch>
            <a:fillRect/>
          </a:stretch>
        </p:blipFill>
        <p:spPr>
          <a:xfrm>
            <a:off x="948268" y="1347333"/>
            <a:ext cx="14359464" cy="8037299"/>
          </a:xfrm>
          <a:prstGeom prst="rect">
            <a:avLst/>
          </a:prstGeom>
        </p:spPr>
      </p:pic>
      <p:sp>
        <p:nvSpPr>
          <p:cNvPr id="6" name="TextBox 5">
            <a:extLst>
              <a:ext uri="{FF2B5EF4-FFF2-40B4-BE49-F238E27FC236}">
                <a16:creationId xmlns:a16="http://schemas.microsoft.com/office/drawing/2014/main" id="{CE59FC11-EDCB-7DAE-273C-E1087E176397}"/>
              </a:ext>
            </a:extLst>
          </p:cNvPr>
          <p:cNvSpPr txBox="1"/>
          <p:nvPr/>
        </p:nvSpPr>
        <p:spPr>
          <a:xfrm>
            <a:off x="12684364" y="4317484"/>
            <a:ext cx="2623368"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B050"/>
                </a:solidFill>
                <a:effectLst/>
                <a:uFillTx/>
                <a:latin typeface="+mn-lt"/>
                <a:ea typeface="+mn-ea"/>
                <a:cs typeface="+mn-cs"/>
                <a:sym typeface="Helvetica"/>
              </a:rPr>
              <a:t>Clean Energy</a:t>
            </a:r>
          </a:p>
          <a:p>
            <a:pPr marL="0" marR="0" indent="0" algn="ctr" defTabSz="825500" rtl="0" fontAlgn="auto" latinLnBrk="0" hangingPunct="0">
              <a:lnSpc>
                <a:spcPct val="100000"/>
              </a:lnSpc>
              <a:spcBef>
                <a:spcPts val="0"/>
              </a:spcBef>
              <a:spcAft>
                <a:spcPts val="0"/>
              </a:spcAft>
              <a:buClrTx/>
              <a:buSzTx/>
              <a:buFontTx/>
              <a:buNone/>
              <a:tabLst/>
            </a:pPr>
            <a:endParaRPr lang="en-US" sz="2400" dirty="0">
              <a:solidFill>
                <a:srgbClr val="00B050"/>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B050"/>
                </a:solidFill>
                <a:effectLst/>
                <a:uFillTx/>
                <a:latin typeface="+mn-lt"/>
                <a:ea typeface="+mn-ea"/>
                <a:cs typeface="+mn-cs"/>
                <a:sym typeface="Helvetica"/>
              </a:rPr>
              <a:t>Lower Energy Costs</a:t>
            </a:r>
          </a:p>
          <a:p>
            <a:pPr marL="0" marR="0" indent="0" algn="ctr" defTabSz="825500" rtl="0" fontAlgn="auto" latinLnBrk="0" hangingPunct="0">
              <a:lnSpc>
                <a:spcPct val="100000"/>
              </a:lnSpc>
              <a:spcBef>
                <a:spcPts val="0"/>
              </a:spcBef>
              <a:spcAft>
                <a:spcPts val="0"/>
              </a:spcAft>
              <a:buClrTx/>
              <a:buSzTx/>
              <a:buFontTx/>
              <a:buNone/>
              <a:tabLst/>
            </a:pPr>
            <a:endParaRPr lang="en-US" sz="2400" dirty="0">
              <a:solidFill>
                <a:srgbClr val="00B050"/>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B050"/>
                </a:solidFill>
                <a:effectLst/>
                <a:uFillTx/>
                <a:latin typeface="+mn-lt"/>
                <a:ea typeface="+mn-ea"/>
                <a:cs typeface="+mn-cs"/>
                <a:sym typeface="Helvetica"/>
              </a:rPr>
              <a:t>No Panels on Your Property</a:t>
            </a:r>
          </a:p>
        </p:txBody>
      </p:sp>
      <p:sp>
        <p:nvSpPr>
          <p:cNvPr id="8" name="Rectangle 7">
            <a:extLst>
              <a:ext uri="{FF2B5EF4-FFF2-40B4-BE49-F238E27FC236}">
                <a16:creationId xmlns:a16="http://schemas.microsoft.com/office/drawing/2014/main" id="{D73170B3-5090-907D-FB22-9B1A00D21A98}"/>
              </a:ext>
            </a:extLst>
          </p:cNvPr>
          <p:cNvSpPr/>
          <p:nvPr/>
        </p:nvSpPr>
        <p:spPr>
          <a:xfrm>
            <a:off x="3152274" y="6665495"/>
            <a:ext cx="9261156" cy="205517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9" name="Rectangle 8">
            <a:extLst>
              <a:ext uri="{FF2B5EF4-FFF2-40B4-BE49-F238E27FC236}">
                <a16:creationId xmlns:a16="http://schemas.microsoft.com/office/drawing/2014/main" id="{6C1B9678-4EB5-AE43-D70C-65D94E0AB265}"/>
              </a:ext>
            </a:extLst>
          </p:cNvPr>
          <p:cNvSpPr/>
          <p:nvPr/>
        </p:nvSpPr>
        <p:spPr>
          <a:xfrm>
            <a:off x="677332" y="1347333"/>
            <a:ext cx="14630400" cy="205517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10" name="TextBox 9">
            <a:extLst>
              <a:ext uri="{FF2B5EF4-FFF2-40B4-BE49-F238E27FC236}">
                <a16:creationId xmlns:a16="http://schemas.microsoft.com/office/drawing/2014/main" id="{2B4FB330-BFB0-ABDA-B986-C80883D5B2DA}"/>
              </a:ext>
            </a:extLst>
          </p:cNvPr>
          <p:cNvSpPr txBox="1"/>
          <p:nvPr/>
        </p:nvSpPr>
        <p:spPr>
          <a:xfrm>
            <a:off x="3486038" y="7036178"/>
            <a:ext cx="859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spc="0" normalizeH="0" baseline="0" dirty="0">
                <a:ln>
                  <a:noFill/>
                </a:ln>
                <a:solidFill>
                  <a:srgbClr val="00B050"/>
                </a:solidFill>
                <a:effectLst/>
                <a:uFillTx/>
                <a:latin typeface="+mn-lt"/>
                <a:ea typeface="+mn-ea"/>
                <a:cs typeface="+mn-cs"/>
                <a:sym typeface="Helvetica"/>
              </a:rPr>
              <a:t>BPU/Sustainable Jersey Community Solar </a:t>
            </a:r>
            <a:r>
              <a:rPr lang="en-US" sz="2800" u="sng" kern="0" dirty="0">
                <a:solidFill>
                  <a:srgbClr val="0000FF"/>
                </a:solidFill>
                <a:effectLst/>
                <a:latin typeface="Calibri" panose="020F0502020204030204" pitchFamily="34" charset="0"/>
                <a:ea typeface="Calibri" panose="020F0502020204030204" pitchFamily="34" charset="0"/>
                <a:hlinkClick r:id="rId4"/>
              </a:rPr>
              <a:t>www.sustainablejersey.com/communitysolar</a:t>
            </a:r>
            <a:r>
              <a:rPr lang="en-US" sz="2800" kern="0" dirty="0">
                <a:effectLst/>
                <a:latin typeface="Calibri" panose="020F0502020204030204" pitchFamily="34" charset="0"/>
                <a:ea typeface="Calibri" panose="020F0502020204030204" pitchFamily="34" charset="0"/>
              </a:rPr>
              <a:t> </a:t>
            </a:r>
            <a:endParaRPr kumimoji="0" lang="en-US" sz="3200" b="1" i="0" u="none" strike="noStrike" cap="all" spc="0" normalizeH="0" baseline="0" dirty="0">
              <a:ln>
                <a:noFill/>
              </a:ln>
              <a:solidFill>
                <a:srgbClr val="8DC63F"/>
              </a:solidFill>
              <a:effectLst/>
              <a:uFillTx/>
              <a:latin typeface="+mn-lt"/>
              <a:ea typeface="+mn-ea"/>
              <a:cs typeface="+mn-cs"/>
              <a:sym typeface="Helvetica"/>
            </a:endParaRPr>
          </a:p>
        </p:txBody>
      </p:sp>
      <p:sp>
        <p:nvSpPr>
          <p:cNvPr id="11" name="Rectangle 10">
            <a:extLst>
              <a:ext uri="{FF2B5EF4-FFF2-40B4-BE49-F238E27FC236}">
                <a16:creationId xmlns:a16="http://schemas.microsoft.com/office/drawing/2014/main" id="{01FA3635-D4E5-CE6B-3282-F2C461B6C698}"/>
              </a:ext>
            </a:extLst>
          </p:cNvPr>
          <p:cNvSpPr/>
          <p:nvPr/>
        </p:nvSpPr>
        <p:spPr>
          <a:xfrm>
            <a:off x="15063537" y="3663839"/>
            <a:ext cx="515129" cy="531816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12" name="Rectangle 11">
            <a:extLst>
              <a:ext uri="{FF2B5EF4-FFF2-40B4-BE49-F238E27FC236}">
                <a16:creationId xmlns:a16="http://schemas.microsoft.com/office/drawing/2014/main" id="{A7503360-E9DE-D2CF-12DA-203D790AEE09}"/>
              </a:ext>
            </a:extLst>
          </p:cNvPr>
          <p:cNvSpPr/>
          <p:nvPr/>
        </p:nvSpPr>
        <p:spPr>
          <a:xfrm>
            <a:off x="677331" y="8873969"/>
            <a:ext cx="14630401" cy="5106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pic>
        <p:nvPicPr>
          <p:cNvPr id="14" name="Picture 13" descr="Qr code&#10;&#10;Description automatically generated">
            <a:extLst>
              <a:ext uri="{FF2B5EF4-FFF2-40B4-BE49-F238E27FC236}">
                <a16:creationId xmlns:a16="http://schemas.microsoft.com/office/drawing/2014/main" id="{1695798D-83B8-F487-F6A5-7D9F46A95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669" y="5661441"/>
            <a:ext cx="2006299" cy="2006299"/>
          </a:xfrm>
          <a:prstGeom prst="rect">
            <a:avLst/>
          </a:prstGeom>
        </p:spPr>
      </p:pic>
    </p:spTree>
    <p:extLst>
      <p:ext uri="{BB962C8B-B14F-4D97-AF65-F5344CB8AC3E}">
        <p14:creationId xmlns:p14="http://schemas.microsoft.com/office/powerpoint/2010/main" val="33986345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in a garage&#10;&#10;Description automatically generated with medium confidence">
            <a:extLst>
              <a:ext uri="{FF2B5EF4-FFF2-40B4-BE49-F238E27FC236}">
                <a16:creationId xmlns:a16="http://schemas.microsoft.com/office/drawing/2014/main" id="{F7CEDB1E-DEC5-4DB7-9FCB-28F1986C5A9B}"/>
              </a:ext>
            </a:extLst>
          </p:cNvPr>
          <p:cNvPicPr>
            <a:picLocks noChangeAspect="1"/>
          </p:cNvPicPr>
          <p:nvPr/>
        </p:nvPicPr>
        <p:blipFill rotWithShape="1">
          <a:blip r:embed="rId3">
            <a:extLst>
              <a:ext uri="{28A0092B-C50C-407E-A947-70E740481C1C}">
                <a14:useLocalDpi xmlns:a14="http://schemas.microsoft.com/office/drawing/2010/main" val="0"/>
              </a:ext>
            </a:extLst>
          </a:blip>
          <a:srcRect t="2646" b="22354"/>
          <a:stretch/>
        </p:blipFill>
        <p:spPr>
          <a:xfrm>
            <a:off x="27" y="13"/>
            <a:ext cx="16255973" cy="9143987"/>
          </a:xfrm>
          <a:prstGeom prst="rect">
            <a:avLst/>
          </a:prstGeom>
          <a:noFill/>
        </p:spPr>
      </p:pic>
      <p:sp>
        <p:nvSpPr>
          <p:cNvPr id="3" name="Text Placeholder 2"/>
          <p:cNvSpPr>
            <a:spLocks noGrp="1"/>
          </p:cNvSpPr>
          <p:nvPr>
            <p:ph type="body" idx="1"/>
          </p:nvPr>
        </p:nvSpPr>
        <p:spPr>
          <a:xfrm>
            <a:off x="677333" y="1608669"/>
            <a:ext cx="14562667" cy="6465369"/>
          </a:xfrm>
        </p:spPr>
        <p:txBody>
          <a:bodyPr>
            <a:normAutofit/>
          </a:bodyPr>
          <a:lstStyle/>
          <a:p>
            <a:pPr marL="16934" indent="0">
              <a:buNone/>
            </a:pPr>
            <a:r>
              <a:rPr lang="en-US" dirty="0"/>
              <a:t> </a:t>
            </a:r>
          </a:p>
        </p:txBody>
      </p:sp>
      <p:sp>
        <p:nvSpPr>
          <p:cNvPr id="2" name="Title 1"/>
          <p:cNvSpPr>
            <a:spLocks noGrp="1"/>
          </p:cNvSpPr>
          <p:nvPr>
            <p:ph type="title"/>
          </p:nvPr>
        </p:nvSpPr>
        <p:spPr>
          <a:xfrm>
            <a:off x="677333" y="423333"/>
            <a:ext cx="14562667" cy="924000"/>
          </a:xfrm>
        </p:spPr>
        <p:txBody>
          <a:bodyPr>
            <a:normAutofit/>
          </a:bodyPr>
          <a:lstStyle/>
          <a:p>
            <a:pPr algn="ctr"/>
            <a:r>
              <a:rPr lang="en-US" dirty="0"/>
              <a:t>OUR EV – PRIUS PRIME PLUG-IN</a:t>
            </a:r>
          </a:p>
        </p:txBody>
      </p:sp>
    </p:spTree>
    <p:extLst>
      <p:ext uri="{BB962C8B-B14F-4D97-AF65-F5344CB8AC3E}">
        <p14:creationId xmlns:p14="http://schemas.microsoft.com/office/powerpoint/2010/main" val="79780528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Energy Efficiency – Use Less Energy</a:t>
            </a: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descr="A picture containing indoor, wall&#10;&#10;Description automatically generated">
            <a:extLst>
              <a:ext uri="{FF2B5EF4-FFF2-40B4-BE49-F238E27FC236}">
                <a16:creationId xmlns:a16="http://schemas.microsoft.com/office/drawing/2014/main" id="{50AF3D1C-E5A8-4776-A255-2AA2F6BA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86685" y="3048148"/>
            <a:ext cx="6580492" cy="3701527"/>
          </a:xfrm>
          <a:prstGeom prst="rect">
            <a:avLst/>
          </a:prstGeom>
        </p:spPr>
      </p:pic>
      <p:pic>
        <p:nvPicPr>
          <p:cNvPr id="8" name="Picture 7" descr="A picture containing wooden, table, chair, indoor&#10;&#10;Description automatically generated">
            <a:extLst>
              <a:ext uri="{FF2B5EF4-FFF2-40B4-BE49-F238E27FC236}">
                <a16:creationId xmlns:a16="http://schemas.microsoft.com/office/drawing/2014/main" id="{BB00211B-6B7F-464A-9F7A-DB43F0FA9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550" y="1608665"/>
            <a:ext cx="11698653" cy="6580492"/>
          </a:xfrm>
          <a:prstGeom prst="rect">
            <a:avLst/>
          </a:prstGeom>
        </p:spPr>
      </p:pic>
    </p:spTree>
    <p:extLst>
      <p:ext uri="{BB962C8B-B14F-4D97-AF65-F5344CB8AC3E}">
        <p14:creationId xmlns:p14="http://schemas.microsoft.com/office/powerpoint/2010/main" val="32817939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333"/>
            <a:ext cx="16256000" cy="924000"/>
          </a:xfrm>
        </p:spPr>
        <p:txBody>
          <a:bodyPr>
            <a:noAutofit/>
          </a:bodyPr>
          <a:lstStyle/>
          <a:p>
            <a:pPr algn="ctr"/>
            <a:r>
              <a:rPr lang="en-US" sz="5400" dirty="0">
                <a:solidFill>
                  <a:srgbClr val="00B050"/>
                </a:solidFill>
              </a:rPr>
              <a:t>Space Heating &amp; Cooling w. Electric Heat Pump</a:t>
            </a: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5" name="Picture 4" descr="Diagram&#10;&#10;Description automatically generated">
            <a:extLst>
              <a:ext uri="{FF2B5EF4-FFF2-40B4-BE49-F238E27FC236}">
                <a16:creationId xmlns:a16="http://schemas.microsoft.com/office/drawing/2014/main" id="{2A1F521E-A1BB-42D7-8EAD-FF4A5F4A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55" y="1347333"/>
            <a:ext cx="12865889" cy="7373334"/>
          </a:xfrm>
          <a:prstGeom prst="rect">
            <a:avLst/>
          </a:prstGeom>
        </p:spPr>
      </p:pic>
    </p:spTree>
    <p:extLst>
      <p:ext uri="{BB962C8B-B14F-4D97-AF65-F5344CB8AC3E}">
        <p14:creationId xmlns:p14="http://schemas.microsoft.com/office/powerpoint/2010/main" val="13880145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3C68-2E0A-974C-B4D6-155BB8F87C7E}"/>
              </a:ext>
            </a:extLst>
          </p:cNvPr>
          <p:cNvPicPr>
            <a:picLocks noChangeAspect="1"/>
          </p:cNvPicPr>
          <p:nvPr/>
        </p:nvPicPr>
        <p:blipFill>
          <a:blip r:embed="rId2"/>
          <a:stretch>
            <a:fillRect/>
          </a:stretch>
        </p:blipFill>
        <p:spPr>
          <a:xfrm>
            <a:off x="735542" y="199505"/>
            <a:ext cx="14700592" cy="8695113"/>
          </a:xfrm>
          <a:prstGeom prst="rect">
            <a:avLst/>
          </a:prstGeom>
        </p:spPr>
      </p:pic>
    </p:spTree>
    <p:extLst>
      <p:ext uri="{BB962C8B-B14F-4D97-AF65-F5344CB8AC3E}">
        <p14:creationId xmlns:p14="http://schemas.microsoft.com/office/powerpoint/2010/main" val="40042011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746607"/>
          </a:xfrm>
        </p:spPr>
        <p:txBody>
          <a:bodyPr>
            <a:noAutofit/>
          </a:bodyPr>
          <a:lstStyle/>
          <a:p>
            <a:pPr algn="ctr"/>
            <a:r>
              <a:rPr lang="en-US" sz="4267" dirty="0">
                <a:solidFill>
                  <a:srgbClr val="00B050"/>
                </a:solidFill>
              </a:rPr>
              <a:t>Which one is the heat pump? Gas furnace backup on right</a:t>
            </a:r>
          </a:p>
        </p:txBody>
      </p:sp>
      <p:sp>
        <p:nvSpPr>
          <p:cNvPr id="3" name="Text Placeholder 2"/>
          <p:cNvSpPr>
            <a:spLocks noGrp="1"/>
          </p:cNvSpPr>
          <p:nvPr>
            <p:ph type="body" idx="1"/>
          </p:nvPr>
        </p:nvSpPr>
        <p:spPr>
          <a:xfrm>
            <a:off x="677335" y="1608667"/>
            <a:ext cx="14901333" cy="7152157"/>
          </a:xfrm>
        </p:spPr>
        <p:txBody>
          <a:bodyPr/>
          <a:lstStyle/>
          <a:p>
            <a:pPr marL="16934" indent="0">
              <a:buNone/>
            </a:pPr>
            <a:r>
              <a:rPr lang="en-US" dirty="0"/>
              <a:t> </a:t>
            </a:r>
          </a:p>
        </p:txBody>
      </p:sp>
      <p:pic>
        <p:nvPicPr>
          <p:cNvPr id="5" name="Picture 4" descr="A picture containing ground, dirty, kitchen appliance, trash&#10;&#10;Description automatically generated">
            <a:extLst>
              <a:ext uri="{FF2B5EF4-FFF2-40B4-BE49-F238E27FC236}">
                <a16:creationId xmlns:a16="http://schemas.microsoft.com/office/drawing/2014/main" id="{A7B8C029-D998-487F-985D-DAE64DF65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2" y="1259357"/>
            <a:ext cx="9310256" cy="7501468"/>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8502637-5CCC-4B6E-AAB7-C405B8310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250604" y="2119494"/>
            <a:ext cx="7501467" cy="5781193"/>
          </a:xfrm>
          <a:prstGeom prst="rect">
            <a:avLst/>
          </a:prstGeom>
        </p:spPr>
      </p:pic>
    </p:spTree>
    <p:extLst>
      <p:ext uri="{BB962C8B-B14F-4D97-AF65-F5344CB8AC3E}">
        <p14:creationId xmlns:p14="http://schemas.microsoft.com/office/powerpoint/2010/main" val="36296835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HG sources">
            <a:hlinkClick r:id="" action="ppaction://media"/>
            <a:extLst>
              <a:ext uri="{FF2B5EF4-FFF2-40B4-BE49-F238E27FC236}">
                <a16:creationId xmlns:a16="http://schemas.microsoft.com/office/drawing/2014/main" id="{F81481EC-FB24-4FE6-891B-AA67439D1B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spTree>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275C-1B89-ED7F-79AF-B4EE7279EAD5}"/>
              </a:ext>
            </a:extLst>
          </p:cNvPr>
          <p:cNvSpPr>
            <a:spLocks noGrp="1"/>
          </p:cNvSpPr>
          <p:nvPr>
            <p:ph type="title"/>
          </p:nvPr>
        </p:nvSpPr>
        <p:spPr>
          <a:xfrm>
            <a:off x="780369" y="2515603"/>
            <a:ext cx="7102816" cy="1591447"/>
          </a:xfrm>
        </p:spPr>
        <p:txBody>
          <a:bodyPr>
            <a:normAutofit fontScale="90000"/>
          </a:bodyPr>
          <a:lstStyle/>
          <a:p>
            <a:pPr algn="ctr"/>
            <a:r>
              <a:rPr lang="en-US" dirty="0">
                <a:solidFill>
                  <a:srgbClr val="00B050"/>
                </a:solidFill>
              </a:rPr>
              <a:t>ELECTRIC HEAT PUMP WATER HEATER</a:t>
            </a:r>
          </a:p>
        </p:txBody>
      </p:sp>
      <p:sp>
        <p:nvSpPr>
          <p:cNvPr id="3" name="Text Placeholder 2">
            <a:extLst>
              <a:ext uri="{FF2B5EF4-FFF2-40B4-BE49-F238E27FC236}">
                <a16:creationId xmlns:a16="http://schemas.microsoft.com/office/drawing/2014/main" id="{38B7870E-962E-EF15-B099-7CE615BB57B6}"/>
              </a:ext>
            </a:extLst>
          </p:cNvPr>
          <p:cNvSpPr>
            <a:spLocks noGrp="1"/>
          </p:cNvSpPr>
          <p:nvPr>
            <p:ph type="body" idx="1"/>
          </p:nvPr>
        </p:nvSpPr>
        <p:spPr/>
        <p:txBody>
          <a:bodyPr/>
          <a:lstStyle/>
          <a:p>
            <a:pPr marL="16933" indent="0">
              <a:buNone/>
            </a:pPr>
            <a:r>
              <a:rPr lang="en-US" dirty="0"/>
              <a:t>  </a:t>
            </a:r>
          </a:p>
        </p:txBody>
      </p:sp>
      <p:pic>
        <p:nvPicPr>
          <p:cNvPr id="5" name="Picture 4" descr="A picture containing text, indoor&#10;&#10;Description automatically generated">
            <a:extLst>
              <a:ext uri="{FF2B5EF4-FFF2-40B4-BE49-F238E27FC236}">
                <a16:creationId xmlns:a16="http://schemas.microsoft.com/office/drawing/2014/main" id="{E9FA707D-0C45-A824-A438-EC9640A29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4838" y="337216"/>
            <a:ext cx="6352176" cy="8469568"/>
          </a:xfrm>
          <a:prstGeom prst="rect">
            <a:avLst/>
          </a:prstGeom>
        </p:spPr>
      </p:pic>
    </p:spTree>
    <p:extLst>
      <p:ext uri="{BB962C8B-B14F-4D97-AF65-F5344CB8AC3E}">
        <p14:creationId xmlns:p14="http://schemas.microsoft.com/office/powerpoint/2010/main" val="297068936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Pool Heater – Electric Heat Pump</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a:extLst>
              <a:ext uri="{FF2B5EF4-FFF2-40B4-BE49-F238E27FC236}">
                <a16:creationId xmlns:a16="http://schemas.microsoft.com/office/drawing/2014/main" id="{B5EB9EFB-915F-46C9-8649-BFFB6670A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5142" y="1431999"/>
            <a:ext cx="10300382" cy="7093915"/>
          </a:xfrm>
          <a:prstGeom prst="rect">
            <a:avLst/>
          </a:prstGeom>
        </p:spPr>
      </p:pic>
    </p:spTree>
    <p:extLst>
      <p:ext uri="{BB962C8B-B14F-4D97-AF65-F5344CB8AC3E}">
        <p14:creationId xmlns:p14="http://schemas.microsoft.com/office/powerpoint/2010/main" val="73054379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Spare Circuits for Future Electric Appliances</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5" name="Picture 4" descr="A picture containing device, miller&#10;&#10;Description automatically generated">
            <a:extLst>
              <a:ext uri="{FF2B5EF4-FFF2-40B4-BE49-F238E27FC236}">
                <a16:creationId xmlns:a16="http://schemas.microsoft.com/office/drawing/2014/main" id="{0978CC58-FC6E-4D6C-83BA-B488F77D6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48" y="1547289"/>
            <a:ext cx="11571281" cy="6988431"/>
          </a:xfrm>
          <a:prstGeom prst="rect">
            <a:avLst/>
          </a:prstGeom>
        </p:spPr>
      </p:pic>
      <p:sp>
        <p:nvSpPr>
          <p:cNvPr id="6" name="TextBox 5">
            <a:extLst>
              <a:ext uri="{FF2B5EF4-FFF2-40B4-BE49-F238E27FC236}">
                <a16:creationId xmlns:a16="http://schemas.microsoft.com/office/drawing/2014/main" id="{2F646DE4-52AB-4FEC-A7C9-23CE24BBA818}"/>
              </a:ext>
            </a:extLst>
          </p:cNvPr>
          <p:cNvSpPr txBox="1"/>
          <p:nvPr/>
        </p:nvSpPr>
        <p:spPr>
          <a:xfrm>
            <a:off x="12758058" y="2058491"/>
            <a:ext cx="3330052"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New Box on Left for New/Future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00B050"/>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 Heat Pump Space Heater/AC</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cs typeface="Helvetica"/>
                <a:sym typeface="Helvetica"/>
              </a:rPr>
              <a:t>Heat Pump Water Heater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Stove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cs typeface="Helvetica"/>
                <a:sym typeface="Helvetica"/>
              </a:rPr>
              <a:t>Dryer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00B050"/>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00B050"/>
                </a:solidFill>
                <a:effectLst/>
                <a:uLnTx/>
                <a:uFillTx/>
                <a:latin typeface="Helvetica"/>
                <a:ea typeface="+mn-ea"/>
                <a:cs typeface="Helvetica"/>
                <a:sym typeface="Helvetica"/>
              </a:rPr>
              <a:t> EV</a:t>
            </a:r>
          </a:p>
        </p:txBody>
      </p:sp>
    </p:spTree>
    <p:extLst>
      <p:ext uri="{BB962C8B-B14F-4D97-AF65-F5344CB8AC3E}">
        <p14:creationId xmlns:p14="http://schemas.microsoft.com/office/powerpoint/2010/main" val="260843490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0589E-EE02-F2EB-0B3D-7AE395A103DF}"/>
              </a:ext>
            </a:extLst>
          </p:cNvPr>
          <p:cNvSpPr>
            <a:spLocks noGrp="1"/>
          </p:cNvSpPr>
          <p:nvPr>
            <p:ph type="title"/>
          </p:nvPr>
        </p:nvSpPr>
        <p:spPr/>
        <p:txBody>
          <a:bodyPr/>
          <a:lstStyle/>
          <a:p>
            <a:pPr algn="ctr"/>
            <a:r>
              <a:rPr lang="en-US" dirty="0">
                <a:solidFill>
                  <a:srgbClr val="00B050"/>
                </a:solidFill>
              </a:rPr>
              <a:t>Have A Plan For Electrification</a:t>
            </a:r>
          </a:p>
        </p:txBody>
      </p:sp>
      <p:sp>
        <p:nvSpPr>
          <p:cNvPr id="3" name="Text Placeholder 2">
            <a:extLst>
              <a:ext uri="{FF2B5EF4-FFF2-40B4-BE49-F238E27FC236}">
                <a16:creationId xmlns:a16="http://schemas.microsoft.com/office/drawing/2014/main" id="{AE7D6D73-AB3A-813D-34B2-5E2B40DC943E}"/>
              </a:ext>
            </a:extLst>
          </p:cNvPr>
          <p:cNvSpPr>
            <a:spLocks noGrp="1"/>
          </p:cNvSpPr>
          <p:nvPr>
            <p:ph type="body" idx="1"/>
          </p:nvPr>
        </p:nvSpPr>
        <p:spPr/>
        <p:txBody>
          <a:bodyPr/>
          <a:lstStyle/>
          <a:p>
            <a:pPr>
              <a:buSzPct val="100000"/>
              <a:buFont typeface="Arial" panose="020B0604020202020204" pitchFamily="34" charset="0"/>
              <a:buChar char="•"/>
            </a:pPr>
            <a:r>
              <a:rPr lang="en-US" sz="5400" b="1" dirty="0"/>
              <a:t>Home energy audit is a great starting point</a:t>
            </a:r>
          </a:p>
          <a:p>
            <a:pPr>
              <a:buSzPct val="100000"/>
              <a:buFont typeface="Arial" panose="020B0604020202020204" pitchFamily="34" charset="0"/>
              <a:buChar char="•"/>
            </a:pPr>
            <a:r>
              <a:rPr lang="en-US" sz="5400" b="1" dirty="0"/>
              <a:t>Then weatherize (insulate, seal air leaks)</a:t>
            </a:r>
          </a:p>
          <a:p>
            <a:pPr>
              <a:buSzPct val="100000"/>
              <a:buFont typeface="Arial" panose="020B0604020202020204" pitchFamily="34" charset="0"/>
              <a:buChar char="•"/>
            </a:pPr>
            <a:r>
              <a:rPr lang="en-US" sz="5400" b="1" dirty="0"/>
              <a:t>Have a plan so you’re prepared when your hot water heater or furnace dies</a:t>
            </a:r>
          </a:p>
          <a:p>
            <a:pPr lvl="1">
              <a:spcBef>
                <a:spcPts val="0"/>
              </a:spcBef>
              <a:buSzPct val="50000"/>
              <a:buFont typeface="Courier New" panose="02070309020205020404" pitchFamily="49" charset="0"/>
              <a:buChar char="o"/>
            </a:pPr>
            <a:r>
              <a:rPr lang="en-US" sz="4800" b="1" dirty="0"/>
              <a:t>Which one will you purchase? </a:t>
            </a:r>
          </a:p>
          <a:p>
            <a:pPr lvl="1">
              <a:spcBef>
                <a:spcPts val="0"/>
              </a:spcBef>
              <a:buSzPct val="50000"/>
              <a:buFont typeface="Courier New" panose="02070309020205020404" pitchFamily="49" charset="0"/>
              <a:buChar char="o"/>
            </a:pPr>
            <a:r>
              <a:rPr lang="en-US" sz="4800" b="1" dirty="0"/>
              <a:t>Will your electrical panel support it?</a:t>
            </a:r>
            <a:endParaRPr lang="en-US" sz="3600" dirty="0"/>
          </a:p>
        </p:txBody>
      </p:sp>
    </p:spTree>
    <p:extLst>
      <p:ext uri="{BB962C8B-B14F-4D97-AF65-F5344CB8AC3E}">
        <p14:creationId xmlns:p14="http://schemas.microsoft.com/office/powerpoint/2010/main" val="357364329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8A89-F8B9-C3F6-4541-C5473D52B106}"/>
              </a:ext>
            </a:extLst>
          </p:cNvPr>
          <p:cNvSpPr>
            <a:spLocks noGrp="1"/>
          </p:cNvSpPr>
          <p:nvPr>
            <p:ph type="title"/>
          </p:nvPr>
        </p:nvSpPr>
        <p:spPr/>
        <p:txBody>
          <a:bodyPr/>
          <a:lstStyle/>
          <a:p>
            <a:pPr algn="ctr"/>
            <a:r>
              <a:rPr lang="en-US" dirty="0">
                <a:solidFill>
                  <a:srgbClr val="00B050"/>
                </a:solidFill>
              </a:rPr>
              <a:t>Electric Heat Costs Less, Pollutes Less</a:t>
            </a:r>
          </a:p>
        </p:txBody>
      </p:sp>
      <p:sp>
        <p:nvSpPr>
          <p:cNvPr id="3" name="Text Placeholder 2">
            <a:extLst>
              <a:ext uri="{FF2B5EF4-FFF2-40B4-BE49-F238E27FC236}">
                <a16:creationId xmlns:a16="http://schemas.microsoft.com/office/drawing/2014/main" id="{BDD630F2-4FD6-9ECD-687C-635E9C136746}"/>
              </a:ext>
            </a:extLst>
          </p:cNvPr>
          <p:cNvSpPr>
            <a:spLocks noGrp="1"/>
          </p:cNvSpPr>
          <p:nvPr>
            <p:ph type="body" idx="1"/>
          </p:nvPr>
        </p:nvSpPr>
        <p:spPr>
          <a:xfrm>
            <a:off x="677333" y="1608666"/>
            <a:ext cx="14901333" cy="6350323"/>
          </a:xfrm>
        </p:spPr>
        <p:txBody>
          <a:bodyPr/>
          <a:lstStyle/>
          <a:p>
            <a:pPr marL="16934" indent="0">
              <a:buNone/>
            </a:pPr>
            <a:r>
              <a:rPr lang="en-US" dirty="0"/>
              <a:t> </a:t>
            </a:r>
          </a:p>
        </p:txBody>
      </p:sp>
      <p:graphicFrame>
        <p:nvGraphicFramePr>
          <p:cNvPr id="5" name="Table 5">
            <a:extLst>
              <a:ext uri="{FF2B5EF4-FFF2-40B4-BE49-F238E27FC236}">
                <a16:creationId xmlns:a16="http://schemas.microsoft.com/office/drawing/2014/main" id="{F461AB6B-458A-D1F5-13EB-F0D9B2950664}"/>
              </a:ext>
            </a:extLst>
          </p:cNvPr>
          <p:cNvGraphicFramePr>
            <a:graphicFrameLocks noGrp="1"/>
          </p:cNvGraphicFramePr>
          <p:nvPr/>
        </p:nvGraphicFramePr>
        <p:xfrm>
          <a:off x="816429" y="2589267"/>
          <a:ext cx="14450785" cy="3962400"/>
        </p:xfrm>
        <a:graphic>
          <a:graphicData uri="http://schemas.openxmlformats.org/drawingml/2006/table">
            <a:tbl>
              <a:tblPr firstRow="1" bandRow="1">
                <a:tableStyleId>{5940675A-B579-460E-94D1-54222C63F5DA}</a:tableStyleId>
              </a:tblPr>
              <a:tblGrid>
                <a:gridCol w="4000500">
                  <a:extLst>
                    <a:ext uri="{9D8B030D-6E8A-4147-A177-3AD203B41FA5}">
                      <a16:colId xmlns:a16="http://schemas.microsoft.com/office/drawing/2014/main" val="4151969538"/>
                    </a:ext>
                  </a:extLst>
                </a:gridCol>
                <a:gridCol w="2596242">
                  <a:extLst>
                    <a:ext uri="{9D8B030D-6E8A-4147-A177-3AD203B41FA5}">
                      <a16:colId xmlns:a16="http://schemas.microsoft.com/office/drawing/2014/main" val="3421176535"/>
                    </a:ext>
                  </a:extLst>
                </a:gridCol>
                <a:gridCol w="2792186">
                  <a:extLst>
                    <a:ext uri="{9D8B030D-6E8A-4147-A177-3AD203B41FA5}">
                      <a16:colId xmlns:a16="http://schemas.microsoft.com/office/drawing/2014/main" val="1170209156"/>
                    </a:ext>
                  </a:extLst>
                </a:gridCol>
                <a:gridCol w="2824843">
                  <a:extLst>
                    <a:ext uri="{9D8B030D-6E8A-4147-A177-3AD203B41FA5}">
                      <a16:colId xmlns:a16="http://schemas.microsoft.com/office/drawing/2014/main" val="3048929187"/>
                    </a:ext>
                  </a:extLst>
                </a:gridCol>
                <a:gridCol w="2237014">
                  <a:extLst>
                    <a:ext uri="{9D8B030D-6E8A-4147-A177-3AD203B41FA5}">
                      <a16:colId xmlns:a16="http://schemas.microsoft.com/office/drawing/2014/main" val="3478281219"/>
                    </a:ext>
                  </a:extLst>
                </a:gridCol>
              </a:tblGrid>
              <a:tr h="370840">
                <a:tc>
                  <a:txBody>
                    <a:bodyPr/>
                    <a:lstStyle/>
                    <a:p>
                      <a:pPr algn="ctr"/>
                      <a:endParaRPr lang="en-US" sz="28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50361" rtl="0" eaLnBrk="1" fontAlgn="auto" latinLnBrk="0" hangingPunct="1">
                        <a:lnSpc>
                          <a:spcPct val="100000"/>
                        </a:lnSpc>
                        <a:spcBef>
                          <a:spcPts val="0"/>
                        </a:spcBef>
                        <a:spcAft>
                          <a:spcPts val="0"/>
                        </a:spcAft>
                        <a:buClrTx/>
                        <a:buSzTx/>
                        <a:buFontTx/>
                        <a:buNone/>
                        <a:tabLst/>
                        <a:defRPr/>
                      </a:pPr>
                      <a:r>
                        <a:rPr lang="en-US" sz="2800" dirty="0">
                          <a:solidFill>
                            <a:srgbClr val="000000"/>
                          </a:solidFill>
                        </a:rPr>
                        <a:t>ACTUAL with heat pump</a:t>
                      </a:r>
                    </a:p>
                    <a:p>
                      <a:pPr algn="ctr"/>
                      <a:endParaRPr lang="en-US" sz="2800" dirty="0">
                        <a:solidFill>
                          <a:srgbClr val="000000"/>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CALCULATED</a:t>
                      </a:r>
                    </a:p>
                    <a:p>
                      <a:pPr algn="ctr"/>
                      <a:r>
                        <a:rPr lang="en-US" sz="2800" dirty="0">
                          <a:solidFill>
                            <a:srgbClr val="000000"/>
                          </a:solidFill>
                        </a:rPr>
                        <a:t>(no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 CHANGE</a:t>
                      </a:r>
                    </a:p>
                    <a:p>
                      <a:pPr algn="ctr"/>
                      <a:r>
                        <a:rPr lang="en-US" sz="2800" dirty="0">
                          <a:solidFill>
                            <a:srgbClr val="000000"/>
                          </a:solidFill>
                        </a:rPr>
                        <a:t>with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With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6017340"/>
                  </a:ext>
                </a:extLst>
              </a:tr>
              <a:tr h="370840">
                <a:tc>
                  <a:txBody>
                    <a:bodyPr/>
                    <a:lstStyle/>
                    <a:p>
                      <a:r>
                        <a:rPr lang="en-US" sz="2800" dirty="0">
                          <a:solidFill>
                            <a:srgbClr val="000000"/>
                          </a:solidFill>
                        </a:rPr>
                        <a:t>TOTAL Gas + Electric*</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$2441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$3153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0124097"/>
                  </a:ext>
                </a:extLst>
              </a:tr>
              <a:tr h="370840">
                <a:tc>
                  <a:txBody>
                    <a:bodyPr/>
                    <a:lstStyle/>
                    <a:p>
                      <a:r>
                        <a:rPr lang="en-US" sz="2800" dirty="0">
                          <a:solidFill>
                            <a:srgbClr val="000000"/>
                          </a:solidFill>
                        </a:rPr>
                        <a:t>GAS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$1681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Reduction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684400"/>
                  </a:ext>
                </a:extLst>
              </a:tr>
              <a:tr h="370840">
                <a:tc>
                  <a:txBody>
                    <a:bodyPr/>
                    <a:lstStyle/>
                    <a:p>
                      <a:r>
                        <a:rPr lang="en-US" sz="2800" dirty="0">
                          <a:solidFill>
                            <a:srgbClr val="000000"/>
                          </a:solidFill>
                        </a:rPr>
                        <a:t>ELECTRIC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$2047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$1472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Increase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1687004"/>
                  </a:ext>
                </a:extLst>
              </a:tr>
              <a:tr h="370840">
                <a:tc>
                  <a:txBody>
                    <a:bodyPr/>
                    <a:lstStyle/>
                    <a:p>
                      <a:r>
                        <a:rPr lang="en-US" sz="2800" dirty="0">
                          <a:solidFill>
                            <a:srgbClr val="000000"/>
                          </a:solidFill>
                        </a:rPr>
                        <a:t>THERMS Gas Burned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1163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9461873"/>
                  </a:ext>
                </a:extLst>
              </a:tr>
              <a:tr h="370840">
                <a:tc>
                  <a:txBody>
                    <a:bodyPr/>
                    <a:lstStyle/>
                    <a:p>
                      <a:r>
                        <a:rPr lang="en-US" sz="2800" dirty="0">
                          <a:solidFill>
                            <a:srgbClr val="000000"/>
                          </a:solidFill>
                        </a:rPr>
                        <a:t>TONS CO</a:t>
                      </a:r>
                      <a:r>
                        <a:rPr lang="en-US" sz="2800" baseline="-25000" dirty="0">
                          <a:solidFill>
                            <a:srgbClr val="000000"/>
                          </a:solidFill>
                        </a:rPr>
                        <a:t>2 </a:t>
                      </a:r>
                      <a:r>
                        <a:rPr lang="en-US" sz="2800" baseline="0" dirty="0">
                          <a:solidFill>
                            <a:srgbClr val="000000"/>
                          </a:solidFill>
                        </a:rPr>
                        <a:t> Emitted**</a:t>
                      </a:r>
                      <a:endParaRPr lang="en-US" sz="280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76901"/>
                  </a:ext>
                </a:extLst>
              </a:tr>
            </a:tbl>
          </a:graphicData>
        </a:graphic>
      </p:graphicFrame>
      <p:sp>
        <p:nvSpPr>
          <p:cNvPr id="7" name="TextBox 6">
            <a:extLst>
              <a:ext uri="{FF2B5EF4-FFF2-40B4-BE49-F238E27FC236}">
                <a16:creationId xmlns:a16="http://schemas.microsoft.com/office/drawing/2014/main" id="{B89EDF5A-69F7-7EE6-B92B-36D5A552473A}"/>
              </a:ext>
            </a:extLst>
          </p:cNvPr>
          <p:cNvSpPr txBox="1"/>
          <p:nvPr/>
        </p:nvSpPr>
        <p:spPr>
          <a:xfrm>
            <a:off x="3308479" y="1690966"/>
            <a:ext cx="97937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0" dirty="0">
                <a:ln>
                  <a:noFill/>
                </a:ln>
                <a:solidFill>
                  <a:srgbClr val="000000"/>
                </a:solidFill>
                <a:effectLst/>
                <a:uLnTx/>
                <a:uFillTx/>
                <a:latin typeface="Helvetica"/>
                <a:ea typeface="+mn-ea"/>
                <a:cs typeface="Helvetica"/>
                <a:sym typeface="Helvetica"/>
              </a:rPr>
              <a:t>2022 ENERGY COSTS</a:t>
            </a:r>
          </a:p>
        </p:txBody>
      </p:sp>
      <p:sp>
        <p:nvSpPr>
          <p:cNvPr id="8" name="TextBox 7">
            <a:extLst>
              <a:ext uri="{FF2B5EF4-FFF2-40B4-BE49-F238E27FC236}">
                <a16:creationId xmlns:a16="http://schemas.microsoft.com/office/drawing/2014/main" id="{6BEEF544-F609-DDC7-AA1D-F981755D1709}"/>
              </a:ext>
            </a:extLst>
          </p:cNvPr>
          <p:cNvSpPr txBox="1"/>
          <p:nvPr/>
        </p:nvSpPr>
        <p:spPr>
          <a:xfrm>
            <a:off x="979938" y="7206813"/>
            <a:ext cx="14450785"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 Gas and electric costs include ALL uses for Miller household during year 2022</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2202  </a:t>
            </a:r>
            <a:b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b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 Electric is 100% clean         </a:t>
            </a:r>
            <a:r>
              <a:rPr kumimoji="0" lang="en-US" sz="28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endParaRPr kumimoji="0" lang="en-US" sz="28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355611312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937-52A1-123C-AA7C-CB4B1121A2B3}"/>
              </a:ext>
            </a:extLst>
          </p:cNvPr>
          <p:cNvSpPr>
            <a:spLocks noGrp="1"/>
          </p:cNvSpPr>
          <p:nvPr>
            <p:ph type="title"/>
          </p:nvPr>
        </p:nvSpPr>
        <p:spPr/>
        <p:txBody>
          <a:bodyPr/>
          <a:lstStyle/>
          <a:p>
            <a:pPr algn="ctr"/>
            <a:r>
              <a:rPr lang="en-US" dirty="0">
                <a:solidFill>
                  <a:srgbClr val="00B050"/>
                </a:solidFill>
              </a:rPr>
              <a:t>NJ 50 x 30 Building Electrification Team</a:t>
            </a:r>
          </a:p>
        </p:txBody>
      </p:sp>
      <p:sp>
        <p:nvSpPr>
          <p:cNvPr id="3" name="Text Placeholder 2">
            <a:extLst>
              <a:ext uri="{FF2B5EF4-FFF2-40B4-BE49-F238E27FC236}">
                <a16:creationId xmlns:a16="http://schemas.microsoft.com/office/drawing/2014/main" id="{4C29E012-C954-8E02-77CC-96B252B30AD0}"/>
              </a:ext>
            </a:extLst>
          </p:cNvPr>
          <p:cNvSpPr>
            <a:spLocks noGrp="1"/>
          </p:cNvSpPr>
          <p:nvPr>
            <p:ph type="body" idx="1"/>
          </p:nvPr>
        </p:nvSpPr>
        <p:spPr>
          <a:xfrm>
            <a:off x="677334" y="1608667"/>
            <a:ext cx="14901333" cy="6837501"/>
          </a:xfrm>
        </p:spPr>
        <p:txBody>
          <a:bodyPr>
            <a:normAutofit lnSpcReduction="10000"/>
          </a:bodyPr>
          <a:lstStyle/>
          <a:p>
            <a:pPr>
              <a:buSzPct val="100000"/>
              <a:buFont typeface="Arial" panose="020B0604020202020204" pitchFamily="34" charset="0"/>
              <a:buChar char="•"/>
            </a:pPr>
            <a:r>
              <a:rPr lang="en-US" sz="4000" b="1" dirty="0"/>
              <a:t>Organization founded by Steve and Pat Miller in 2021</a:t>
            </a:r>
          </a:p>
          <a:p>
            <a:pPr>
              <a:buSzPct val="100000"/>
              <a:buFont typeface="Arial" panose="020B0604020202020204" pitchFamily="34" charset="0"/>
              <a:buChar char="•"/>
            </a:pPr>
            <a:r>
              <a:rPr lang="en-US" sz="4000" b="1" dirty="0"/>
              <a:t>Advocate with NJ State officials to speed up transition to clean energy and Building Electrification </a:t>
            </a:r>
          </a:p>
          <a:p>
            <a:pPr>
              <a:buSzPct val="100000"/>
              <a:buFont typeface="Arial" panose="020B0604020202020204" pitchFamily="34" charset="0"/>
              <a:buChar char="•"/>
            </a:pPr>
            <a:r>
              <a:rPr lang="en-US" sz="4000" b="1" dirty="0"/>
              <a:t>Educate consumers (residents and businesses) and HVAC staff to embrace electric heat pumps to both heat and cool buildings</a:t>
            </a:r>
          </a:p>
          <a:p>
            <a:pPr>
              <a:buSzPct val="100000"/>
              <a:buFont typeface="Arial" panose="020B0604020202020204" pitchFamily="34" charset="0"/>
              <a:buChar char="•"/>
            </a:pPr>
            <a:r>
              <a:rPr lang="en-US" sz="4000" b="1" dirty="0"/>
              <a:t>Monthly webinar to highlight electrification steps homeowners and vendors have taken</a:t>
            </a:r>
          </a:p>
          <a:p>
            <a:pPr>
              <a:buSzPct val="100000"/>
              <a:buFont typeface="Arial" panose="020B0604020202020204" pitchFamily="34" charset="0"/>
              <a:buChar char="•"/>
            </a:pPr>
            <a:r>
              <a:rPr lang="en-US" sz="4000" b="1" dirty="0">
                <a:hlinkClick r:id="rId2"/>
              </a:rPr>
              <a:t>https://climate.smiller.org/50x30/building-electrification/All-heat-pump-webinars.html</a:t>
            </a:r>
            <a:r>
              <a:rPr lang="en-US" sz="4000" b="1" dirty="0"/>
              <a:t> </a:t>
            </a:r>
          </a:p>
        </p:txBody>
      </p:sp>
    </p:spTree>
    <p:extLst>
      <p:ext uri="{BB962C8B-B14F-4D97-AF65-F5344CB8AC3E}">
        <p14:creationId xmlns:p14="http://schemas.microsoft.com/office/powerpoint/2010/main" val="8957106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5A47-C43E-32DB-568C-0D56FF7BF872}"/>
              </a:ext>
            </a:extLst>
          </p:cNvPr>
          <p:cNvSpPr>
            <a:spLocks noGrp="1"/>
          </p:cNvSpPr>
          <p:nvPr>
            <p:ph type="title"/>
          </p:nvPr>
        </p:nvSpPr>
        <p:spPr/>
        <p:txBody>
          <a:bodyPr/>
          <a:lstStyle/>
          <a:p>
            <a:pPr algn="ctr"/>
            <a:r>
              <a:rPr lang="en-US" dirty="0">
                <a:solidFill>
                  <a:srgbClr val="00B050"/>
                </a:solidFill>
              </a:rPr>
              <a:t>New Jersey BE Legislation, etc.</a:t>
            </a:r>
          </a:p>
        </p:txBody>
      </p:sp>
      <p:sp>
        <p:nvSpPr>
          <p:cNvPr id="3" name="Text Placeholder 2">
            <a:extLst>
              <a:ext uri="{FF2B5EF4-FFF2-40B4-BE49-F238E27FC236}">
                <a16:creationId xmlns:a16="http://schemas.microsoft.com/office/drawing/2014/main" id="{0D85F8B2-7382-5771-E912-69F726276568}"/>
              </a:ext>
            </a:extLst>
          </p:cNvPr>
          <p:cNvSpPr>
            <a:spLocks noGrp="1"/>
          </p:cNvSpPr>
          <p:nvPr>
            <p:ph type="body" idx="1"/>
          </p:nvPr>
        </p:nvSpPr>
        <p:spPr>
          <a:xfrm>
            <a:off x="677333" y="1347333"/>
            <a:ext cx="14901333" cy="7112000"/>
          </a:xfrm>
        </p:spPr>
        <p:txBody>
          <a:bodyPr>
            <a:normAutofit/>
          </a:bodyPr>
          <a:lstStyle/>
          <a:p>
            <a:pPr>
              <a:buSzPct val="150000"/>
              <a:buFont typeface="Arial" panose="020B0604020202020204" pitchFamily="34" charset="0"/>
              <a:buChar char="•"/>
            </a:pPr>
            <a:r>
              <a:rPr lang="en-US" sz="3600" b="1" dirty="0">
                <a:solidFill>
                  <a:srgbClr val="000000"/>
                </a:solidFill>
              </a:rPr>
              <a:t>2019 Energy Master Plan</a:t>
            </a:r>
          </a:p>
          <a:p>
            <a:pPr>
              <a:buSzPct val="150000"/>
              <a:buFont typeface="Arial" panose="020B0604020202020204" pitchFamily="34" charset="0"/>
              <a:buChar char="•"/>
            </a:pPr>
            <a:r>
              <a:rPr lang="en-US" sz="3600" b="1" dirty="0">
                <a:solidFill>
                  <a:srgbClr val="000000"/>
                </a:solidFill>
              </a:rPr>
              <a:t>Governor’s Executive Orders</a:t>
            </a:r>
          </a:p>
          <a:p>
            <a:pPr lvl="1">
              <a:buSzPct val="100000"/>
              <a:buFont typeface="Courier New" panose="02070309020205020404" pitchFamily="49" charset="0"/>
              <a:buChar char="o"/>
            </a:pPr>
            <a:r>
              <a:rPr lang="en-US" sz="3600" b="1" dirty="0">
                <a:solidFill>
                  <a:srgbClr val="000000"/>
                </a:solidFill>
              </a:rPr>
              <a:t>EO 274 – Reduce GHG emissions 50% by 2030</a:t>
            </a:r>
          </a:p>
          <a:p>
            <a:pPr lvl="1">
              <a:buSzPct val="100000"/>
              <a:buFont typeface="Courier New" panose="02070309020205020404" pitchFamily="49" charset="0"/>
              <a:buChar char="o"/>
            </a:pPr>
            <a:r>
              <a:rPr lang="en-US" sz="3600" b="1" dirty="0">
                <a:solidFill>
                  <a:srgbClr val="000000"/>
                </a:solidFill>
              </a:rPr>
              <a:t>EO 315 – 100% clean electricity by 2035</a:t>
            </a:r>
          </a:p>
          <a:p>
            <a:pPr lvl="1">
              <a:buSzPct val="100000"/>
              <a:buFont typeface="Courier New" panose="02070309020205020404" pitchFamily="49" charset="0"/>
              <a:buChar char="o"/>
            </a:pPr>
            <a:r>
              <a:rPr lang="en-US" sz="3600" b="1" dirty="0">
                <a:solidFill>
                  <a:srgbClr val="000000"/>
                </a:solidFill>
              </a:rPr>
              <a:t>EO 316 – </a:t>
            </a:r>
            <a:r>
              <a:rPr lang="en-US" sz="3600" b="1" dirty="0"/>
              <a:t>zero-carbon-emission space heating and cooling systems in 400,000 homes and 20,000 commercial properties and 10% of all LMI properties electrification-ready by 2030</a:t>
            </a:r>
          </a:p>
          <a:p>
            <a:pPr lvl="1">
              <a:buSzPct val="100000"/>
              <a:buFont typeface="Courier New" panose="02070309020205020404" pitchFamily="49" charset="0"/>
              <a:buChar char="o"/>
            </a:pPr>
            <a:r>
              <a:rPr lang="en-US" sz="3600" b="1" dirty="0">
                <a:solidFill>
                  <a:srgbClr val="000000"/>
                </a:solidFill>
              </a:rPr>
              <a:t>EO 317 – BPU plan for future of gas utilities to achieve 50x30</a:t>
            </a:r>
          </a:p>
          <a:p>
            <a:pPr>
              <a:buSzPct val="150000"/>
              <a:buFont typeface="Arial" panose="020B0604020202020204" pitchFamily="34" charset="0"/>
              <a:buChar char="•"/>
            </a:pPr>
            <a:r>
              <a:rPr lang="en-US" sz="3600" b="1" dirty="0">
                <a:solidFill>
                  <a:srgbClr val="000000"/>
                </a:solidFill>
              </a:rPr>
              <a:t>S3672 – BPU establish program to require utilities to implement building electrification plans</a:t>
            </a:r>
          </a:p>
        </p:txBody>
      </p:sp>
    </p:spTree>
    <p:extLst>
      <p:ext uri="{BB962C8B-B14F-4D97-AF65-F5344CB8AC3E}">
        <p14:creationId xmlns:p14="http://schemas.microsoft.com/office/powerpoint/2010/main" val="156345295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E34A-2406-5304-8ADF-F754390DBA69}"/>
              </a:ext>
            </a:extLst>
          </p:cNvPr>
          <p:cNvSpPr>
            <a:spLocks noGrp="1"/>
          </p:cNvSpPr>
          <p:nvPr>
            <p:ph type="title"/>
          </p:nvPr>
        </p:nvSpPr>
        <p:spPr>
          <a:xfrm>
            <a:off x="677333" y="153510"/>
            <a:ext cx="15056000" cy="924000"/>
          </a:xfrm>
        </p:spPr>
        <p:txBody>
          <a:bodyPr/>
          <a:lstStyle/>
          <a:p>
            <a:pPr algn="ctr"/>
            <a:r>
              <a:rPr lang="en-US" dirty="0">
                <a:solidFill>
                  <a:srgbClr val="00B050"/>
                </a:solidFill>
              </a:rPr>
              <a:t>Small Heat Pump for New Addition</a:t>
            </a:r>
          </a:p>
        </p:txBody>
      </p:sp>
      <p:sp>
        <p:nvSpPr>
          <p:cNvPr id="3" name="Text Placeholder 2">
            <a:extLst>
              <a:ext uri="{FF2B5EF4-FFF2-40B4-BE49-F238E27FC236}">
                <a16:creationId xmlns:a16="http://schemas.microsoft.com/office/drawing/2014/main" id="{A3175907-25E0-F5E0-5A9D-D7D4D968DA7F}"/>
              </a:ext>
            </a:extLst>
          </p:cNvPr>
          <p:cNvSpPr>
            <a:spLocks noGrp="1"/>
          </p:cNvSpPr>
          <p:nvPr>
            <p:ph type="body" idx="1"/>
          </p:nvPr>
        </p:nvSpPr>
        <p:spPr>
          <a:xfrm>
            <a:off x="677334" y="1688700"/>
            <a:ext cx="14901333" cy="6350323"/>
          </a:xfrm>
        </p:spPr>
        <p:txBody>
          <a:bodyPr/>
          <a:lstStyle/>
          <a:p>
            <a:pPr marL="16934" indent="0">
              <a:buNone/>
            </a:pPr>
            <a:r>
              <a:rPr lang="en-US" dirty="0"/>
              <a:t> </a:t>
            </a:r>
          </a:p>
        </p:txBody>
      </p:sp>
      <p:pic>
        <p:nvPicPr>
          <p:cNvPr id="5" name="Picture 4">
            <a:extLst>
              <a:ext uri="{FF2B5EF4-FFF2-40B4-BE49-F238E27FC236}">
                <a16:creationId xmlns:a16="http://schemas.microsoft.com/office/drawing/2014/main" id="{8C222C61-AB72-F379-933D-AB389FFA9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1608667"/>
            <a:ext cx="10047111" cy="7535333"/>
          </a:xfrm>
          <a:prstGeom prst="rect">
            <a:avLst/>
          </a:prstGeom>
        </p:spPr>
      </p:pic>
      <p:pic>
        <p:nvPicPr>
          <p:cNvPr id="9" name="Picture 8">
            <a:extLst>
              <a:ext uri="{FF2B5EF4-FFF2-40B4-BE49-F238E27FC236}">
                <a16:creationId xmlns:a16="http://schemas.microsoft.com/office/drawing/2014/main" id="{3A082545-B9E5-44BB-130F-062DE21A7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832" y="1608667"/>
            <a:ext cx="5651501" cy="7535334"/>
          </a:xfrm>
          <a:prstGeom prst="rect">
            <a:avLst/>
          </a:prstGeom>
        </p:spPr>
      </p:pic>
      <p:sp>
        <p:nvSpPr>
          <p:cNvPr id="6" name="TextBox 5">
            <a:extLst>
              <a:ext uri="{FF2B5EF4-FFF2-40B4-BE49-F238E27FC236}">
                <a16:creationId xmlns:a16="http://schemas.microsoft.com/office/drawing/2014/main" id="{E3673396-F97E-820D-C565-A2D9AC601649}"/>
              </a:ext>
            </a:extLst>
          </p:cNvPr>
          <p:cNvSpPr txBox="1"/>
          <p:nvPr/>
        </p:nvSpPr>
        <p:spPr>
          <a:xfrm>
            <a:off x="385083" y="1013914"/>
            <a:ext cx="15640500"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1" i="0" u="none" strike="noStrike" cap="all" spc="0" normalizeH="0" baseline="0" dirty="0">
                <a:ln>
                  <a:noFill/>
                </a:ln>
                <a:solidFill>
                  <a:schemeClr val="bg2">
                    <a:lumMod val="50000"/>
                  </a:schemeClr>
                </a:solidFill>
                <a:effectLst/>
                <a:uFillTx/>
                <a:latin typeface="Arial" panose="020B0604020202020204" pitchFamily="34" charset="0"/>
                <a:cs typeface="Arial" panose="020B0604020202020204" pitchFamily="34" charset="0"/>
                <a:sym typeface="Helvetica"/>
              </a:rPr>
              <a:t>Fujitsu AOU12RLFC meets NJ  and Federal IRA Act requirements: https://climate.smiller.org/50x30/building-electrification/2023-3-27-science-monday/2023-3-16-revised-specs.docx</a:t>
            </a:r>
          </a:p>
        </p:txBody>
      </p:sp>
    </p:spTree>
    <p:extLst>
      <p:ext uri="{BB962C8B-B14F-4D97-AF65-F5344CB8AC3E}">
        <p14:creationId xmlns:p14="http://schemas.microsoft.com/office/powerpoint/2010/main" val="5331043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3CA8-3578-A4B2-69C9-359C739D8621}"/>
              </a:ext>
            </a:extLst>
          </p:cNvPr>
          <p:cNvSpPr>
            <a:spLocks noGrp="1"/>
          </p:cNvSpPr>
          <p:nvPr>
            <p:ph type="title"/>
          </p:nvPr>
        </p:nvSpPr>
        <p:spPr/>
        <p:txBody>
          <a:bodyPr>
            <a:normAutofit fontScale="90000"/>
          </a:bodyPr>
          <a:lstStyle/>
          <a:p>
            <a:pPr algn="ctr"/>
            <a:r>
              <a:rPr lang="en-US" dirty="0">
                <a:solidFill>
                  <a:srgbClr val="00B050"/>
                </a:solidFill>
              </a:rPr>
              <a:t>INDEX TO ALL BUILDING ELECTRIFICATION</a:t>
            </a:r>
            <a:br>
              <a:rPr lang="en-US" dirty="0">
                <a:solidFill>
                  <a:srgbClr val="00B050"/>
                </a:solidFill>
              </a:rPr>
            </a:br>
            <a:r>
              <a:rPr lang="en-US" dirty="0">
                <a:solidFill>
                  <a:srgbClr val="00B050"/>
                </a:solidFill>
              </a:rPr>
              <a:t>WEBINARS.  </a:t>
            </a:r>
          </a:p>
        </p:txBody>
      </p:sp>
      <p:pic>
        <p:nvPicPr>
          <p:cNvPr id="6146" name="Picture 2" descr="QR code">
            <a:extLst>
              <a:ext uri="{FF2B5EF4-FFF2-40B4-BE49-F238E27FC236}">
                <a16:creationId xmlns:a16="http://schemas.microsoft.com/office/drawing/2014/main" id="{75DBBF2F-3AC4-655F-3E43-BAE6BC17F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942" y="1814713"/>
            <a:ext cx="6574414" cy="65348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072B71-F566-61D2-E7F3-99A46B780BAB}"/>
              </a:ext>
            </a:extLst>
          </p:cNvPr>
          <p:cNvSpPr txBox="1"/>
          <p:nvPr/>
        </p:nvSpPr>
        <p:spPr>
          <a:xfrm>
            <a:off x="2158584" y="7995578"/>
            <a:ext cx="1155741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50"/>
                </a:solidFill>
                <a:effectLst/>
                <a:uLnTx/>
                <a:uFillTx/>
                <a:latin typeface="Helvetica"/>
                <a:cs typeface="Helvetica"/>
                <a:sym typeface="Arial"/>
              </a:rPr>
              <a:t>The dates/names in GREEN were featured in the March 27 webinar</a:t>
            </a:r>
          </a:p>
        </p:txBody>
      </p:sp>
    </p:spTree>
    <p:extLst>
      <p:ext uri="{BB962C8B-B14F-4D97-AF65-F5344CB8AC3E}">
        <p14:creationId xmlns:p14="http://schemas.microsoft.com/office/powerpoint/2010/main" val="25188130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house, residential&#10;&#10;Description automatically generated">
            <a:extLst>
              <a:ext uri="{FF2B5EF4-FFF2-40B4-BE49-F238E27FC236}">
                <a16:creationId xmlns:a16="http://schemas.microsoft.com/office/drawing/2014/main" id="{6C879832-3EB3-4CC3-8B1D-12FA4AAD2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975" y="1355272"/>
            <a:ext cx="14435130" cy="6393066"/>
          </a:xfrm>
          <a:prstGeom prst="rect">
            <a:avLst/>
          </a:prstGeom>
        </p:spPr>
      </p:pic>
      <p:sp>
        <p:nvSpPr>
          <p:cNvPr id="6" name="Title 1">
            <a:extLst>
              <a:ext uri="{FF2B5EF4-FFF2-40B4-BE49-F238E27FC236}">
                <a16:creationId xmlns:a16="http://schemas.microsoft.com/office/drawing/2014/main" id="{0EABE583-C7E7-9049-D705-E0BF550B4A2D}"/>
              </a:ext>
            </a:extLst>
          </p:cNvPr>
          <p:cNvSpPr>
            <a:spLocks noGrp="1"/>
          </p:cNvSpPr>
          <p:nvPr>
            <p:ph type="title"/>
          </p:nvPr>
        </p:nvSpPr>
        <p:spPr>
          <a:xfrm>
            <a:off x="677333" y="423333"/>
            <a:ext cx="15056000" cy="924000"/>
          </a:xfrm>
        </p:spPr>
        <p:txBody>
          <a:bodyPr/>
          <a:lstStyle/>
          <a:p>
            <a:pPr algn="ctr"/>
            <a:r>
              <a:rPr lang="en-US" dirty="0">
                <a:solidFill>
                  <a:srgbClr val="00B050"/>
                </a:solidFill>
              </a:rPr>
              <a:t>New House Built As Passive House</a:t>
            </a:r>
          </a:p>
        </p:txBody>
      </p:sp>
      <p:sp>
        <p:nvSpPr>
          <p:cNvPr id="2" name="TextBox 1">
            <a:extLst>
              <a:ext uri="{FF2B5EF4-FFF2-40B4-BE49-F238E27FC236}">
                <a16:creationId xmlns:a16="http://schemas.microsoft.com/office/drawing/2014/main" id="{75694D3C-AE45-C729-A471-2DCC526C2E52}"/>
              </a:ext>
            </a:extLst>
          </p:cNvPr>
          <p:cNvSpPr txBox="1"/>
          <p:nvPr/>
        </p:nvSpPr>
        <p:spPr>
          <a:xfrm>
            <a:off x="1371600" y="7788728"/>
            <a:ext cx="1436173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spc="0" normalizeH="0" baseline="0" dirty="0">
                <a:ln>
                  <a:noFill/>
                </a:ln>
                <a:solidFill>
                  <a:srgbClr val="000000"/>
                </a:solidFill>
                <a:effectLst/>
                <a:uFillTx/>
                <a:latin typeface="+mn-lt"/>
                <a:ea typeface="+mn-ea"/>
                <a:cs typeface="+mn-cs"/>
                <a:sym typeface="Helvetica"/>
              </a:rPr>
              <a:t>John And Diane – Webinar </a:t>
            </a:r>
            <a:r>
              <a:rPr kumimoji="0" lang="en-US" sz="3200" b="1" i="0" u="none" strike="noStrike" cap="all" spc="0" normalizeH="0" baseline="0" dirty="0">
                <a:ln>
                  <a:noFill/>
                </a:ln>
                <a:solidFill>
                  <a:srgbClr val="000000"/>
                </a:solidFill>
                <a:effectLst/>
                <a:uFillTx/>
                <a:latin typeface="+mn-lt"/>
                <a:ea typeface="+mn-ea"/>
                <a:cs typeface="+mn-cs"/>
                <a:sym typeface="Helvetica"/>
              </a:rPr>
              <a:t>3/16/2023</a:t>
            </a:r>
          </a:p>
        </p:txBody>
      </p:sp>
      <p:pic>
        <p:nvPicPr>
          <p:cNvPr id="1026" name="Picture 2" descr="QR code">
            <a:extLst>
              <a:ext uri="{FF2B5EF4-FFF2-40B4-BE49-F238E27FC236}">
                <a16:creationId xmlns:a16="http://schemas.microsoft.com/office/drawing/2014/main" id="{2531D7E0-085D-B7B0-0218-E542D932D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975" y="1358929"/>
            <a:ext cx="2617674" cy="260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30762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uilding, outdoor, parked, car&#10;&#10;Description automatically generated">
            <a:extLst>
              <a:ext uri="{FF2B5EF4-FFF2-40B4-BE49-F238E27FC236}">
                <a16:creationId xmlns:a16="http://schemas.microsoft.com/office/drawing/2014/main" id="{4C62AB45-8C9F-462C-B0A5-1161D46C1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6255999" cy="9144001"/>
          </a:xfrm>
          <a:prstGeom prst="rect">
            <a:avLst/>
          </a:prstGeom>
        </p:spPr>
      </p:pic>
      <p:sp>
        <p:nvSpPr>
          <p:cNvPr id="1289" name="Rectangle"/>
          <p:cNvSpPr/>
          <p:nvPr/>
        </p:nvSpPr>
        <p:spPr>
          <a:xfrm>
            <a:off x="0" y="-1"/>
            <a:ext cx="16256001" cy="2159001"/>
          </a:xfrm>
          <a:prstGeom prst="rect">
            <a:avLst/>
          </a:prstGeom>
          <a:gradFill>
            <a:gsLst>
              <a:gs pos="0">
                <a:srgbClr val="000000">
                  <a:alpha val="11910"/>
                </a:srgbClr>
              </a:gs>
              <a:gs pos="100000">
                <a:srgbClr val="000000">
                  <a:alpha val="0"/>
                </a:srgbClr>
              </a:gs>
            </a:gsLst>
            <a:lin ang="5400000"/>
          </a:gradFill>
          <a:ln w="25400">
            <a:miter lim="400000"/>
          </a:ln>
        </p:spPr>
        <p:txBody>
          <a:bodyPr lIns="38100" tIns="38100" rIns="38100" bIns="38100"/>
          <a:lstStyle/>
          <a:p>
            <a:endParaRPr/>
          </a:p>
        </p:txBody>
      </p:sp>
      <p:sp>
        <p:nvSpPr>
          <p:cNvPr id="1290" name="Westville, New Jersey"/>
          <p:cNvSpPr txBox="1">
            <a:spLocks noGrp="1"/>
          </p:cNvSpPr>
          <p:nvPr>
            <p:ph type="title"/>
          </p:nvPr>
        </p:nvSpPr>
        <p:spPr>
          <a:prstGeom prst="rect">
            <a:avLst/>
          </a:prstGeom>
        </p:spPr>
        <p:txBody>
          <a:bodyPr/>
          <a:lstStyle/>
          <a:p>
            <a:r>
              <a:t>Westville, New Jersey</a:t>
            </a:r>
          </a:p>
        </p:txBody>
      </p:sp>
      <p:sp>
        <p:nvSpPr>
          <p:cNvPr id="1291" name="June 20, 2019"/>
          <p:cNvSpPr txBox="1">
            <a:spLocks noGrp="1"/>
          </p:cNvSpPr>
          <p:nvPr>
            <p:ph type="body" sz="quarter" idx="1"/>
          </p:nvPr>
        </p:nvSpPr>
        <p:spPr>
          <a:prstGeom prst="rect">
            <a:avLst/>
          </a:prstGeom>
        </p:spPr>
        <p:txBody>
          <a:bodyPr/>
          <a:lstStyle/>
          <a:p>
            <a:r>
              <a:t>June 20, 2019</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A89C-A54E-283D-E048-D195751C8C16}"/>
              </a:ext>
            </a:extLst>
          </p:cNvPr>
          <p:cNvSpPr>
            <a:spLocks noGrp="1"/>
          </p:cNvSpPr>
          <p:nvPr>
            <p:ph type="title"/>
          </p:nvPr>
        </p:nvSpPr>
        <p:spPr/>
        <p:txBody>
          <a:bodyPr>
            <a:normAutofit fontScale="90000"/>
          </a:bodyPr>
          <a:lstStyle/>
          <a:p>
            <a:pPr algn="ctr"/>
            <a:r>
              <a:rPr lang="en-US" dirty="0">
                <a:solidFill>
                  <a:srgbClr val="00B050"/>
                </a:solidFill>
              </a:rPr>
              <a:t>Net Zero Energy Living</a:t>
            </a:r>
            <a:br>
              <a:rPr lang="en-US" dirty="0">
                <a:solidFill>
                  <a:srgbClr val="00B050"/>
                </a:solidFill>
              </a:rPr>
            </a:br>
            <a:endParaRPr lang="en-US" dirty="0">
              <a:solidFill>
                <a:srgbClr val="00B050"/>
              </a:solidFill>
            </a:endParaRPr>
          </a:p>
        </p:txBody>
      </p:sp>
      <p:pic>
        <p:nvPicPr>
          <p:cNvPr id="4" name="Picture 3" descr="A house with solar panels">
            <a:extLst>
              <a:ext uri="{FF2B5EF4-FFF2-40B4-BE49-F238E27FC236}">
                <a16:creationId xmlns:a16="http://schemas.microsoft.com/office/drawing/2014/main" id="{E11A4267-2DD1-C0E2-8B6A-17BF2C9DB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012" y="1347333"/>
            <a:ext cx="9558577" cy="3783603"/>
          </a:xfrm>
          <a:prstGeom prst="rect">
            <a:avLst/>
          </a:prstGeom>
        </p:spPr>
      </p:pic>
      <p:graphicFrame>
        <p:nvGraphicFramePr>
          <p:cNvPr id="9" name="Table 8">
            <a:extLst>
              <a:ext uri="{FF2B5EF4-FFF2-40B4-BE49-F238E27FC236}">
                <a16:creationId xmlns:a16="http://schemas.microsoft.com/office/drawing/2014/main" id="{AF66783F-1AC5-9933-1AAA-830B7282FA4C}"/>
              </a:ext>
            </a:extLst>
          </p:cNvPr>
          <p:cNvGraphicFramePr>
            <a:graphicFrameLocks noGrp="1"/>
          </p:cNvGraphicFramePr>
          <p:nvPr>
            <p:extLst>
              <p:ext uri="{D42A27DB-BD31-4B8C-83A1-F6EECF244321}">
                <p14:modId xmlns:p14="http://schemas.microsoft.com/office/powerpoint/2010/main" val="1779584644"/>
              </p:ext>
            </p:extLst>
          </p:nvPr>
        </p:nvGraphicFramePr>
        <p:xfrm>
          <a:off x="758190" y="5523951"/>
          <a:ext cx="14739620" cy="2567305"/>
        </p:xfrm>
        <a:graphic>
          <a:graphicData uri="http://schemas.openxmlformats.org/drawingml/2006/table">
            <a:tbl>
              <a:tblPr firstRow="1" firstCol="1" bandRow="1"/>
              <a:tblGrid>
                <a:gridCol w="2400300">
                  <a:extLst>
                    <a:ext uri="{9D8B030D-6E8A-4147-A177-3AD203B41FA5}">
                      <a16:colId xmlns:a16="http://schemas.microsoft.com/office/drawing/2014/main" val="2540071396"/>
                    </a:ext>
                  </a:extLst>
                </a:gridCol>
                <a:gridCol w="2971800">
                  <a:extLst>
                    <a:ext uri="{9D8B030D-6E8A-4147-A177-3AD203B41FA5}">
                      <a16:colId xmlns:a16="http://schemas.microsoft.com/office/drawing/2014/main" val="1157306199"/>
                    </a:ext>
                  </a:extLst>
                </a:gridCol>
                <a:gridCol w="2971800">
                  <a:extLst>
                    <a:ext uri="{9D8B030D-6E8A-4147-A177-3AD203B41FA5}">
                      <a16:colId xmlns:a16="http://schemas.microsoft.com/office/drawing/2014/main" val="2017087698"/>
                    </a:ext>
                  </a:extLst>
                </a:gridCol>
                <a:gridCol w="2743200">
                  <a:extLst>
                    <a:ext uri="{9D8B030D-6E8A-4147-A177-3AD203B41FA5}">
                      <a16:colId xmlns:a16="http://schemas.microsoft.com/office/drawing/2014/main" val="1301267727"/>
                    </a:ext>
                  </a:extLst>
                </a:gridCol>
                <a:gridCol w="3652520">
                  <a:extLst>
                    <a:ext uri="{9D8B030D-6E8A-4147-A177-3AD203B41FA5}">
                      <a16:colId xmlns:a16="http://schemas.microsoft.com/office/drawing/2014/main" val="2739264141"/>
                    </a:ext>
                  </a:extLst>
                </a:gridCol>
              </a:tblGrid>
              <a:tr h="640080">
                <a:tc>
                  <a:txBody>
                    <a:bodyPr/>
                    <a:lstStyle/>
                    <a:p>
                      <a:pPr marL="0" marR="0" algn="ctr">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1984</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1998</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2010</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3000">
                          <a:solidFill>
                            <a:srgbClr val="0D0D0D"/>
                          </a:solidFill>
                          <a:effectLst/>
                          <a:latin typeface="Calibri" panose="020F0502020204030204" pitchFamily="34" charset="0"/>
                          <a:ea typeface="Calibri" panose="020F0502020204030204" pitchFamily="34" charset="0"/>
                          <a:cs typeface="Calibri" panose="020F0502020204030204" pitchFamily="34" charset="0"/>
                        </a:rPr>
                        <a:t>2013</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gn="ctr">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2019</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extLst>
                  <a:ext uri="{0D108BD9-81ED-4DB2-BD59-A6C34878D82A}">
                    <a16:rowId xmlns:a16="http://schemas.microsoft.com/office/drawing/2014/main" val="1331104377"/>
                  </a:ext>
                </a:extLst>
              </a:tr>
              <a:tr h="1452245">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Passive Solar House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3200 sq. ft.</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nSpc>
                          <a:spcPct val="106000"/>
                        </a:lnSpc>
                        <a:spcBef>
                          <a:spcPts val="0"/>
                        </a:spcBef>
                        <a:spcAft>
                          <a:spcPts val="0"/>
                        </a:spcAft>
                      </a:pPr>
                      <a:r>
                        <a:rPr lang="en-US" sz="3000">
                          <a:solidFill>
                            <a:srgbClr val="0D0D0D"/>
                          </a:solidFill>
                          <a:effectLst/>
                          <a:latin typeface="Calibri" panose="020F0502020204030204" pitchFamily="34" charset="0"/>
                          <a:ea typeface="Calibri" panose="020F0502020204030204" pitchFamily="34" charset="0"/>
                          <a:cs typeface="Calibri" panose="020F0502020204030204" pitchFamily="34" charset="0"/>
                        </a:rPr>
                        <a:t>Add Solar Hot Water</a:t>
                      </a:r>
                      <a:endParaRPr lang="en-US" sz="3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Add Solar PV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Add Hybrid Car</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Add 3 Heat Pumps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Add EV</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Add Community Solar</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Add 4</a:t>
                      </a:r>
                      <a:r>
                        <a:rPr lang="en-US" sz="3000" baseline="30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th</a:t>
                      </a: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Heat Pump </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Add 2</a:t>
                      </a:r>
                      <a:r>
                        <a:rPr lang="en-US" sz="3000" baseline="30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nd</a:t>
                      </a: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 EV</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extLst>
                  <a:ext uri="{0D108BD9-81ED-4DB2-BD59-A6C34878D82A}">
                    <a16:rowId xmlns:a16="http://schemas.microsoft.com/office/drawing/2014/main" val="3054285868"/>
                  </a:ext>
                </a:extLst>
              </a:tr>
              <a:tr h="474980">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23.7 tons CO</a:t>
                      </a:r>
                      <a:r>
                        <a:rPr lang="en-US" sz="3000" baseline="-25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a:t>
                      </a:r>
                      <a:endParaRPr lang="en-US" sz="3000" baseline="-25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22.3 tons CO</a:t>
                      </a:r>
                      <a:r>
                        <a:rPr lang="en-US" sz="3000" baseline="-25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10.3 tons CO</a:t>
                      </a:r>
                      <a:r>
                        <a:rPr lang="en-US" sz="3000" baseline="-25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6.7 tons CO</a:t>
                      </a:r>
                      <a:r>
                        <a:rPr lang="en-US" sz="3000" baseline="-25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tc>
                  <a:txBody>
                    <a:bodyPr/>
                    <a:lstStyle/>
                    <a:p>
                      <a:pPr marL="0" marR="0">
                        <a:lnSpc>
                          <a:spcPct val="106000"/>
                        </a:lnSpc>
                        <a:spcBef>
                          <a:spcPts val="0"/>
                        </a:spcBef>
                        <a:spcAft>
                          <a:spcPts val="0"/>
                        </a:spcAft>
                      </a:pPr>
                      <a:r>
                        <a:rPr lang="en-US" sz="3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0 tons CO</a:t>
                      </a:r>
                      <a:r>
                        <a:rPr lang="en-US" sz="3000" baseline="-25000" dirty="0">
                          <a:solidFill>
                            <a:srgbClr val="0D0D0D"/>
                          </a:solidFill>
                          <a:effectLst/>
                          <a:latin typeface="Calibri" panose="020F0502020204030204" pitchFamily="34" charset="0"/>
                          <a:ea typeface="Calibri" panose="020F0502020204030204" pitchFamily="34" charset="0"/>
                          <a:cs typeface="Calibri" panose="020F0502020204030204" pitchFamily="34" charset="0"/>
                        </a:rPr>
                        <a:t>2</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lnL w="12700" cap="flat" cmpd="sng" algn="ctr">
                      <a:solidFill>
                        <a:srgbClr val="8DC63F"/>
                      </a:solidFill>
                      <a:prstDash val="solid"/>
                      <a:round/>
                      <a:headEnd type="none" w="med" len="med"/>
                      <a:tailEnd type="none" w="med" len="med"/>
                    </a:lnL>
                    <a:lnR w="12700" cap="flat" cmpd="sng" algn="ctr">
                      <a:solidFill>
                        <a:srgbClr val="8DC63F"/>
                      </a:solidFill>
                      <a:prstDash val="solid"/>
                      <a:round/>
                      <a:headEnd type="none" w="med" len="med"/>
                      <a:tailEnd type="none" w="med" len="med"/>
                    </a:lnR>
                    <a:lnT w="12700" cap="flat" cmpd="sng" algn="ctr">
                      <a:solidFill>
                        <a:srgbClr val="8DC63F"/>
                      </a:solidFill>
                      <a:prstDash val="solid"/>
                      <a:round/>
                      <a:headEnd type="none" w="med" len="med"/>
                      <a:tailEnd type="none" w="med" len="med"/>
                    </a:lnT>
                    <a:lnB w="12700" cap="flat" cmpd="sng" algn="ctr">
                      <a:solidFill>
                        <a:srgbClr val="8DC63F"/>
                      </a:solidFill>
                      <a:prstDash val="solid"/>
                      <a:round/>
                      <a:headEnd type="none" w="med" len="med"/>
                      <a:tailEnd type="none" w="med" len="med"/>
                    </a:lnB>
                  </a:tcPr>
                </a:tc>
                <a:extLst>
                  <a:ext uri="{0D108BD9-81ED-4DB2-BD59-A6C34878D82A}">
                    <a16:rowId xmlns:a16="http://schemas.microsoft.com/office/drawing/2014/main" val="2316786452"/>
                  </a:ext>
                </a:extLst>
              </a:tr>
            </a:tbl>
          </a:graphicData>
        </a:graphic>
      </p:graphicFrame>
      <p:sp>
        <p:nvSpPr>
          <p:cNvPr id="3" name="TextBox 2">
            <a:extLst>
              <a:ext uri="{FF2B5EF4-FFF2-40B4-BE49-F238E27FC236}">
                <a16:creationId xmlns:a16="http://schemas.microsoft.com/office/drawing/2014/main" id="{0F4B2667-A885-9F24-918B-8EA4195A0C64}"/>
              </a:ext>
            </a:extLst>
          </p:cNvPr>
          <p:cNvSpPr txBox="1"/>
          <p:nvPr/>
        </p:nvSpPr>
        <p:spPr>
          <a:xfrm>
            <a:off x="12416589" y="2442231"/>
            <a:ext cx="3000364"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000000"/>
                </a:solidFill>
                <a:sym typeface="Helvetica"/>
              </a:rPr>
              <a:t>Alan Spector</a:t>
            </a:r>
          </a:p>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000000"/>
                </a:solidFill>
                <a:sym typeface="Helvetica"/>
              </a:rPr>
              <a:t>Webinar</a:t>
            </a:r>
          </a:p>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all" spc="0" normalizeH="0" baseline="0" dirty="0">
                <a:ln>
                  <a:noFill/>
                </a:ln>
                <a:solidFill>
                  <a:srgbClr val="000000"/>
                </a:solidFill>
                <a:effectLst/>
                <a:uFillTx/>
                <a:latin typeface="+mn-lt"/>
                <a:ea typeface="+mn-ea"/>
                <a:cs typeface="+mn-cs"/>
                <a:sym typeface="Helvetica"/>
              </a:rPr>
              <a:t>3/17/2022</a:t>
            </a:r>
          </a:p>
        </p:txBody>
      </p:sp>
      <p:pic>
        <p:nvPicPr>
          <p:cNvPr id="2050" name="Picture 2" descr="QR code">
            <a:extLst>
              <a:ext uri="{FF2B5EF4-FFF2-40B4-BE49-F238E27FC236}">
                <a16:creationId xmlns:a16="http://schemas.microsoft.com/office/drawing/2014/main" id="{BD9B49ED-CDB8-8A23-574E-CAEF1E367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6" y="1037753"/>
            <a:ext cx="2892102" cy="287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58664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A6592D-6254-80DD-5171-672E8C6E98D9}"/>
              </a:ext>
            </a:extLst>
          </p:cNvPr>
          <p:cNvPicPr>
            <a:picLocks noChangeAspect="1"/>
          </p:cNvPicPr>
          <p:nvPr/>
        </p:nvPicPr>
        <p:blipFill>
          <a:blip r:embed="rId3"/>
          <a:stretch>
            <a:fillRect/>
          </a:stretch>
        </p:blipFill>
        <p:spPr>
          <a:xfrm>
            <a:off x="509667" y="3545"/>
            <a:ext cx="15304956" cy="9079449"/>
          </a:xfrm>
          <a:prstGeom prst="rect">
            <a:avLst/>
          </a:prstGeom>
        </p:spPr>
      </p:pic>
      <p:sp>
        <p:nvSpPr>
          <p:cNvPr id="2" name="TextBox 1">
            <a:extLst>
              <a:ext uri="{FF2B5EF4-FFF2-40B4-BE49-F238E27FC236}">
                <a16:creationId xmlns:a16="http://schemas.microsoft.com/office/drawing/2014/main" id="{F90D3906-A57A-9DB6-FE56-7BCE7292A9CC}"/>
              </a:ext>
            </a:extLst>
          </p:cNvPr>
          <p:cNvSpPr txBox="1"/>
          <p:nvPr/>
        </p:nvSpPr>
        <p:spPr>
          <a:xfrm>
            <a:off x="2579915" y="8271223"/>
            <a:ext cx="64987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0000"/>
                </a:solidFill>
                <a:effectLst/>
                <a:uFillTx/>
                <a:latin typeface="+mn-lt"/>
                <a:ea typeface="+mn-ea"/>
                <a:cs typeface="+mn-cs"/>
                <a:sym typeface="Helvetica"/>
              </a:rPr>
              <a:t>Webinar 12/15/2022</a:t>
            </a:r>
            <a:r>
              <a:rPr kumimoji="0" lang="en-US" sz="2400" b="1" i="0" u="none" strike="noStrike" cap="all" spc="0" normalizeH="0" baseline="0" dirty="0">
                <a:ln>
                  <a:noFill/>
                </a:ln>
                <a:solidFill>
                  <a:srgbClr val="000000"/>
                </a:solidFill>
                <a:effectLst/>
                <a:uFillTx/>
                <a:latin typeface="+mn-lt"/>
                <a:ea typeface="+mn-ea"/>
                <a:cs typeface="+mn-cs"/>
                <a:sym typeface="Helvetica"/>
              </a:rPr>
              <a:t> </a:t>
            </a:r>
          </a:p>
        </p:txBody>
      </p:sp>
    </p:spTree>
    <p:extLst>
      <p:ext uri="{BB962C8B-B14F-4D97-AF65-F5344CB8AC3E}">
        <p14:creationId xmlns:p14="http://schemas.microsoft.com/office/powerpoint/2010/main" val="195362590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 histogram&#10;&#10;Description automatically generated">
            <a:extLst>
              <a:ext uri="{FF2B5EF4-FFF2-40B4-BE49-F238E27FC236}">
                <a16:creationId xmlns:a16="http://schemas.microsoft.com/office/drawing/2014/main" id="{10F4B9D6-25B9-2AE4-F38C-6B4EFCFA1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289" y="314793"/>
            <a:ext cx="10628025" cy="9144000"/>
          </a:xfrm>
          <a:prstGeom prst="rect">
            <a:avLst/>
          </a:prstGeom>
        </p:spPr>
      </p:pic>
      <p:sp>
        <p:nvSpPr>
          <p:cNvPr id="6" name="TextBox 5">
            <a:extLst>
              <a:ext uri="{FF2B5EF4-FFF2-40B4-BE49-F238E27FC236}">
                <a16:creationId xmlns:a16="http://schemas.microsoft.com/office/drawing/2014/main" id="{4B151955-EEE0-F41F-CFB0-8B9109FA62C7}"/>
              </a:ext>
            </a:extLst>
          </p:cNvPr>
          <p:cNvSpPr txBox="1"/>
          <p:nvPr/>
        </p:nvSpPr>
        <p:spPr>
          <a:xfrm>
            <a:off x="4810542" y="6975418"/>
            <a:ext cx="697306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all" spc="0" normalizeH="0" baseline="0" dirty="0">
                <a:ln>
                  <a:noFill/>
                </a:ln>
                <a:solidFill>
                  <a:schemeClr val="tx2">
                    <a:lumMod val="10000"/>
                  </a:schemeClr>
                </a:solidFill>
                <a:effectLst/>
                <a:uFillTx/>
                <a:latin typeface="+mn-lt"/>
                <a:ea typeface="+mn-ea"/>
                <a:cs typeface="+mn-cs"/>
                <a:sym typeface="Helvetica"/>
              </a:rPr>
              <a:t>P</a:t>
            </a:r>
            <a:r>
              <a:rPr kumimoji="0" lang="en-US" sz="2800" b="0" i="0" u="none" strike="noStrike" spc="0" normalizeH="0" baseline="0" dirty="0">
                <a:ln>
                  <a:noFill/>
                </a:ln>
                <a:solidFill>
                  <a:schemeClr val="tx2">
                    <a:lumMod val="10000"/>
                  </a:schemeClr>
                </a:solidFill>
                <a:effectLst/>
                <a:uFillTx/>
                <a:latin typeface="+mn-lt"/>
                <a:ea typeface="+mn-ea"/>
                <a:cs typeface="+mn-cs"/>
                <a:sym typeface="Helvetica"/>
              </a:rPr>
              <a:t>ositive cash flow after </a:t>
            </a:r>
            <a:r>
              <a:rPr kumimoji="0" lang="en-US" sz="2800" b="0" i="0" u="none" strike="noStrike" cap="all" spc="0" normalizeH="0" baseline="0" dirty="0">
                <a:ln>
                  <a:noFill/>
                </a:ln>
                <a:solidFill>
                  <a:schemeClr val="tx2">
                    <a:lumMod val="10000"/>
                  </a:schemeClr>
                </a:solidFill>
                <a:effectLst/>
                <a:uFillTx/>
                <a:latin typeface="+mn-lt"/>
                <a:ea typeface="+mn-ea"/>
                <a:cs typeface="+mn-cs"/>
                <a:sym typeface="Helvetica"/>
              </a:rPr>
              <a:t>5.5 </a:t>
            </a:r>
            <a:r>
              <a:rPr kumimoji="0" lang="en-US" sz="2800" b="0" i="0" u="none" strike="noStrike" spc="0" normalizeH="0" baseline="0" dirty="0">
                <a:ln>
                  <a:noFill/>
                </a:ln>
                <a:solidFill>
                  <a:schemeClr val="tx2">
                    <a:lumMod val="10000"/>
                  </a:schemeClr>
                </a:solidFill>
                <a:effectLst/>
                <a:uFillTx/>
                <a:latin typeface="+mn-lt"/>
                <a:ea typeface="+mn-ea"/>
                <a:cs typeface="+mn-cs"/>
                <a:sym typeface="Helvetica"/>
              </a:rPr>
              <a:t>years</a:t>
            </a:r>
            <a:endParaRPr kumimoji="0" lang="en-US" sz="2800" b="0" i="0" u="none" strike="noStrike" cap="all" spc="0" normalizeH="0" baseline="0" dirty="0">
              <a:ln>
                <a:noFill/>
              </a:ln>
              <a:solidFill>
                <a:schemeClr val="tx2">
                  <a:lumMod val="10000"/>
                </a:schemeClr>
              </a:solidFill>
              <a:effectLst/>
              <a:uFillTx/>
              <a:latin typeface="+mn-lt"/>
              <a:ea typeface="+mn-ea"/>
              <a:cs typeface="+mn-cs"/>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en-US" sz="2800" b="0" cap="all" dirty="0">
                <a:solidFill>
                  <a:schemeClr val="tx2">
                    <a:lumMod val="10000"/>
                  </a:schemeClr>
                </a:solidFill>
                <a:sym typeface="Helvetica"/>
              </a:rPr>
              <a:t>            $135k </a:t>
            </a:r>
            <a:r>
              <a:rPr lang="en-US" sz="2800" b="0" dirty="0">
                <a:solidFill>
                  <a:schemeClr val="tx2">
                    <a:lumMod val="10000"/>
                  </a:schemeClr>
                </a:solidFill>
                <a:sym typeface="Helvetica"/>
              </a:rPr>
              <a:t>positive cash flow (25 years</a:t>
            </a:r>
            <a:r>
              <a:rPr lang="en-US" sz="2800" b="0" cap="all" dirty="0">
                <a:solidFill>
                  <a:schemeClr val="bg2">
                    <a:lumMod val="50000"/>
                  </a:schemeClr>
                </a:solidFill>
                <a:sym typeface="Helvetica"/>
              </a:rPr>
              <a:t>)</a:t>
            </a:r>
            <a:endParaRPr kumimoji="0" lang="en-US" sz="2800" b="0" i="0" u="none" strike="noStrike" cap="all" spc="0" normalizeH="0" baseline="0" dirty="0">
              <a:ln>
                <a:noFill/>
              </a:ln>
              <a:solidFill>
                <a:schemeClr val="bg2">
                  <a:lumMod val="50000"/>
                </a:schemeClr>
              </a:solidFill>
              <a:effectLst/>
              <a:uFillTx/>
              <a:latin typeface="+mn-lt"/>
              <a:ea typeface="+mn-ea"/>
              <a:cs typeface="+mn-cs"/>
              <a:sym typeface="Helvetica"/>
            </a:endParaRPr>
          </a:p>
        </p:txBody>
      </p:sp>
      <p:pic>
        <p:nvPicPr>
          <p:cNvPr id="8" name="Picture 7">
            <a:extLst>
              <a:ext uri="{FF2B5EF4-FFF2-40B4-BE49-F238E27FC236}">
                <a16:creationId xmlns:a16="http://schemas.microsoft.com/office/drawing/2014/main" id="{36A7811D-3644-0E74-8FF3-0558824DD573}"/>
              </a:ext>
            </a:extLst>
          </p:cNvPr>
          <p:cNvPicPr>
            <a:picLocks noChangeAspect="1"/>
          </p:cNvPicPr>
          <p:nvPr/>
        </p:nvPicPr>
        <p:blipFill>
          <a:blip r:embed="rId3"/>
          <a:stretch>
            <a:fillRect/>
          </a:stretch>
        </p:blipFill>
        <p:spPr>
          <a:xfrm>
            <a:off x="13466889" y="762261"/>
            <a:ext cx="1524213" cy="724001"/>
          </a:xfrm>
          <a:prstGeom prst="rect">
            <a:avLst/>
          </a:prstGeom>
        </p:spPr>
      </p:pic>
      <p:sp>
        <p:nvSpPr>
          <p:cNvPr id="2" name="TextBox 1">
            <a:extLst>
              <a:ext uri="{FF2B5EF4-FFF2-40B4-BE49-F238E27FC236}">
                <a16:creationId xmlns:a16="http://schemas.microsoft.com/office/drawing/2014/main" id="{E54FEE08-7D84-B680-C186-1443206A60A1}"/>
              </a:ext>
            </a:extLst>
          </p:cNvPr>
          <p:cNvSpPr txBox="1"/>
          <p:nvPr/>
        </p:nvSpPr>
        <p:spPr>
          <a:xfrm>
            <a:off x="13236314" y="3179821"/>
            <a:ext cx="213904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rgbClr val="000000"/>
                </a:solidFill>
                <a:effectLst/>
                <a:uFillTx/>
                <a:latin typeface="+mn-lt"/>
                <a:ea typeface="+mn-ea"/>
                <a:cs typeface="+mn-cs"/>
                <a:sym typeface="Helvetica"/>
              </a:rPr>
              <a:t>Webinar 12/15/2022</a:t>
            </a:r>
            <a:r>
              <a:rPr kumimoji="0" lang="en-US" sz="2400" b="1" i="0" u="none" strike="noStrike" cap="all" spc="0" normalizeH="0" baseline="0" dirty="0">
                <a:ln>
                  <a:noFill/>
                </a:ln>
                <a:solidFill>
                  <a:srgbClr val="000000"/>
                </a:solidFill>
                <a:effectLst/>
                <a:uFillTx/>
                <a:latin typeface="+mn-lt"/>
                <a:ea typeface="+mn-ea"/>
                <a:cs typeface="+mn-cs"/>
                <a:sym typeface="Helvetica"/>
              </a:rPr>
              <a:t> </a:t>
            </a:r>
          </a:p>
        </p:txBody>
      </p:sp>
      <p:pic>
        <p:nvPicPr>
          <p:cNvPr id="3074" name="Picture 2" descr="QR code">
            <a:extLst>
              <a:ext uri="{FF2B5EF4-FFF2-40B4-BE49-F238E27FC236}">
                <a16:creationId xmlns:a16="http://schemas.microsoft.com/office/drawing/2014/main" id="{FC5BC97D-2009-B796-674D-30A42CCB4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725"/>
            <a:ext cx="2914117" cy="289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65652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D96EA0A-0B4A-A03D-8622-B93AF65B5409}"/>
              </a:ext>
            </a:extLst>
          </p:cNvPr>
          <p:cNvGraphicFramePr>
            <a:graphicFrameLocks noGrp="1"/>
          </p:cNvGraphicFramePr>
          <p:nvPr>
            <p:extLst>
              <p:ext uri="{D42A27DB-BD31-4B8C-83A1-F6EECF244321}">
                <p14:modId xmlns:p14="http://schemas.microsoft.com/office/powerpoint/2010/main" val="1070170914"/>
              </p:ext>
            </p:extLst>
          </p:nvPr>
        </p:nvGraphicFramePr>
        <p:xfrm>
          <a:off x="1959429" y="1985823"/>
          <a:ext cx="13079185" cy="5625084"/>
        </p:xfrm>
        <a:graphic>
          <a:graphicData uri="http://schemas.openxmlformats.org/drawingml/2006/table">
            <a:tbl>
              <a:tblPr firstRow="1" firstCol="1" bandRow="1">
                <a:tableStyleId>{5940675A-B579-460E-94D1-54222C63F5DA}</a:tableStyleId>
              </a:tblPr>
              <a:tblGrid>
                <a:gridCol w="3477242">
                  <a:extLst>
                    <a:ext uri="{9D8B030D-6E8A-4147-A177-3AD203B41FA5}">
                      <a16:colId xmlns:a16="http://schemas.microsoft.com/office/drawing/2014/main" val="2282786869"/>
                    </a:ext>
                  </a:extLst>
                </a:gridCol>
                <a:gridCol w="2548001">
                  <a:extLst>
                    <a:ext uri="{9D8B030D-6E8A-4147-A177-3AD203B41FA5}">
                      <a16:colId xmlns:a16="http://schemas.microsoft.com/office/drawing/2014/main" val="2849321845"/>
                    </a:ext>
                  </a:extLst>
                </a:gridCol>
                <a:gridCol w="3314700">
                  <a:extLst>
                    <a:ext uri="{9D8B030D-6E8A-4147-A177-3AD203B41FA5}">
                      <a16:colId xmlns:a16="http://schemas.microsoft.com/office/drawing/2014/main" val="280047812"/>
                    </a:ext>
                  </a:extLst>
                </a:gridCol>
                <a:gridCol w="3739242">
                  <a:extLst>
                    <a:ext uri="{9D8B030D-6E8A-4147-A177-3AD203B41FA5}">
                      <a16:colId xmlns:a16="http://schemas.microsoft.com/office/drawing/2014/main" val="4256254773"/>
                    </a:ext>
                  </a:extLst>
                </a:gridCol>
              </a:tblGrid>
              <a:tr h="1920240">
                <a:tc>
                  <a:txBody>
                    <a:bodyPr/>
                    <a:lstStyle/>
                    <a:p>
                      <a:pPr marL="0" marR="0">
                        <a:lnSpc>
                          <a:spcPct val="107000"/>
                        </a:lnSpc>
                        <a:spcBef>
                          <a:spcPts val="0"/>
                        </a:spcBef>
                        <a:spcAft>
                          <a:spcPts val="0"/>
                        </a:spcAft>
                      </a:pPr>
                      <a:r>
                        <a:rPr lang="en-US" sz="1600" dirty="0">
                          <a:solidFill>
                            <a:schemeClr val="bg2">
                              <a:lumMod val="50000"/>
                            </a:schemeClr>
                          </a:solidFill>
                          <a:effectLst/>
                        </a:rPr>
                        <a:t> </a:t>
                      </a:r>
                      <a:endParaRPr lang="en-US" sz="1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3600" dirty="0">
                        <a:solidFill>
                          <a:schemeClr val="bg2">
                            <a:lumMod val="50000"/>
                          </a:schemeClr>
                        </a:solidFill>
                        <a:effectLst/>
                      </a:endParaRPr>
                    </a:p>
                    <a:p>
                      <a:pPr marL="0" marR="0" algn="ctr">
                        <a:lnSpc>
                          <a:spcPct val="107000"/>
                        </a:lnSpc>
                        <a:spcBef>
                          <a:spcPts val="0"/>
                        </a:spcBef>
                        <a:spcAft>
                          <a:spcPts val="0"/>
                        </a:spcAft>
                      </a:pPr>
                      <a:r>
                        <a:rPr lang="en-US" sz="3600">
                          <a:solidFill>
                            <a:schemeClr val="bg2">
                              <a:lumMod val="50000"/>
                            </a:schemeClr>
                          </a:solidFill>
                          <a:effectLst/>
                        </a:rPr>
                        <a:t>Payback</a:t>
                      </a:r>
                      <a:endParaRPr lang="en-US" sz="3600" dirty="0">
                        <a:solidFill>
                          <a:schemeClr val="bg2">
                            <a:lumMod val="50000"/>
                          </a:schemeClr>
                        </a:solidFill>
                        <a:effectLst/>
                      </a:endParaRPr>
                    </a:p>
                    <a:p>
                      <a:pPr marL="0" marR="0" algn="ctr">
                        <a:lnSpc>
                          <a:spcPct val="107000"/>
                        </a:lnSpc>
                        <a:spcBef>
                          <a:spcPts val="0"/>
                        </a:spcBef>
                        <a:spcAft>
                          <a:spcPts val="0"/>
                        </a:spcAft>
                      </a:pPr>
                      <a:r>
                        <a:rPr lang="en-US" sz="3600" dirty="0">
                          <a:solidFill>
                            <a:schemeClr val="bg2">
                              <a:lumMod val="50000"/>
                            </a:schemeClr>
                          </a:solidFill>
                          <a:effectLst/>
                        </a:rPr>
                        <a:t> </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3600" dirty="0">
                        <a:solidFill>
                          <a:schemeClr val="bg2">
                            <a:lumMod val="50000"/>
                          </a:schemeClr>
                        </a:solidFill>
                        <a:effectLst/>
                      </a:endParaRPr>
                    </a:p>
                    <a:p>
                      <a:pPr marL="0" marR="0" algn="ctr">
                        <a:lnSpc>
                          <a:spcPct val="107000"/>
                        </a:lnSpc>
                        <a:spcBef>
                          <a:spcPts val="0"/>
                        </a:spcBef>
                        <a:spcAft>
                          <a:spcPts val="0"/>
                        </a:spcAft>
                      </a:pPr>
                      <a:r>
                        <a:rPr lang="en-US" sz="3600" dirty="0">
                          <a:solidFill>
                            <a:schemeClr val="bg2">
                              <a:lumMod val="50000"/>
                            </a:schemeClr>
                          </a:solidFill>
                          <a:effectLst/>
                        </a:rPr>
                        <a:t>Money Saved</a:t>
                      </a:r>
                    </a:p>
                    <a:p>
                      <a:pPr marL="0" marR="0" algn="ctr">
                        <a:lnSpc>
                          <a:spcPct val="107000"/>
                        </a:lnSpc>
                        <a:spcBef>
                          <a:spcPts val="0"/>
                        </a:spcBef>
                        <a:spcAft>
                          <a:spcPts val="0"/>
                        </a:spcAft>
                      </a:pPr>
                      <a:r>
                        <a:rPr lang="en-US" sz="3600" dirty="0">
                          <a:solidFill>
                            <a:schemeClr val="bg2">
                              <a:lumMod val="50000"/>
                            </a:schemeClr>
                          </a:solidFill>
                          <a:effectLst/>
                        </a:rPr>
                        <a:t>(yearly)</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Carbon Reduction</a:t>
                      </a:r>
                    </a:p>
                    <a:p>
                      <a:pPr marL="0" marR="0" algn="ctr">
                        <a:lnSpc>
                          <a:spcPct val="107000"/>
                        </a:lnSpc>
                        <a:spcBef>
                          <a:spcPts val="0"/>
                        </a:spcBef>
                        <a:spcAft>
                          <a:spcPts val="0"/>
                        </a:spcAft>
                      </a:pPr>
                      <a:r>
                        <a:rPr lang="en-US" sz="3600" dirty="0">
                          <a:solidFill>
                            <a:schemeClr val="bg2">
                              <a:lumMod val="50000"/>
                            </a:schemeClr>
                          </a:solidFill>
                          <a:effectLst/>
                        </a:rPr>
                        <a:t>(CO</a:t>
                      </a:r>
                      <a:r>
                        <a:rPr lang="en-US" sz="3600" baseline="-25000" dirty="0">
                          <a:solidFill>
                            <a:schemeClr val="bg2">
                              <a:lumMod val="50000"/>
                            </a:schemeClr>
                          </a:solidFill>
                          <a:effectLst/>
                        </a:rPr>
                        <a:t>2</a:t>
                      </a:r>
                      <a:r>
                        <a:rPr lang="en-US" sz="3600" dirty="0">
                          <a:solidFill>
                            <a:schemeClr val="bg2">
                              <a:lumMod val="50000"/>
                            </a:schemeClr>
                          </a:solidFill>
                          <a:effectLst/>
                        </a:rPr>
                        <a:t> per year)</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2893724"/>
                  </a:ext>
                </a:extLst>
              </a:tr>
              <a:tr h="640080">
                <a:tc>
                  <a:txBody>
                    <a:bodyPr/>
                    <a:lstStyle/>
                    <a:p>
                      <a:pPr marL="0" marR="0">
                        <a:lnSpc>
                          <a:spcPct val="107000"/>
                        </a:lnSpc>
                        <a:spcBef>
                          <a:spcPts val="0"/>
                        </a:spcBef>
                        <a:spcAft>
                          <a:spcPts val="0"/>
                        </a:spcAft>
                      </a:pPr>
                      <a:r>
                        <a:rPr lang="en-US" sz="3600" dirty="0">
                          <a:solidFill>
                            <a:schemeClr val="bg2">
                              <a:lumMod val="50000"/>
                            </a:schemeClr>
                          </a:solidFill>
                          <a:effectLst/>
                        </a:rPr>
                        <a:t>Heat Pumps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9.1 years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$2,888</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20 Tons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1641207"/>
                  </a:ext>
                </a:extLst>
              </a:tr>
              <a:tr h="640080">
                <a:tc>
                  <a:txBody>
                    <a:bodyPr/>
                    <a:lstStyle/>
                    <a:p>
                      <a:pPr marL="0" marR="0">
                        <a:lnSpc>
                          <a:spcPct val="107000"/>
                        </a:lnSpc>
                        <a:spcBef>
                          <a:spcPts val="0"/>
                        </a:spcBef>
                        <a:spcAft>
                          <a:spcPts val="0"/>
                        </a:spcAft>
                      </a:pPr>
                      <a:r>
                        <a:rPr lang="en-US" sz="3600" dirty="0">
                          <a:solidFill>
                            <a:schemeClr val="bg2">
                              <a:lumMod val="50000"/>
                            </a:schemeClr>
                          </a:solidFill>
                          <a:effectLst/>
                        </a:rPr>
                        <a:t>Solar Panels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7.2 years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$5,572</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14 Tons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6149397"/>
                  </a:ext>
                </a:extLst>
              </a:tr>
              <a:tr h="640080">
                <a:tc>
                  <a:txBody>
                    <a:bodyPr/>
                    <a:lstStyle/>
                    <a:p>
                      <a:pPr marL="0" marR="0">
                        <a:lnSpc>
                          <a:spcPct val="107000"/>
                        </a:lnSpc>
                        <a:spcBef>
                          <a:spcPts val="0"/>
                        </a:spcBef>
                        <a:spcAft>
                          <a:spcPts val="0"/>
                        </a:spcAft>
                      </a:pPr>
                      <a:r>
                        <a:rPr lang="en-US" sz="3600">
                          <a:solidFill>
                            <a:schemeClr val="bg2">
                              <a:lumMod val="50000"/>
                            </a:schemeClr>
                          </a:solidFill>
                          <a:effectLst/>
                        </a:rPr>
                        <a:t>Insulation</a:t>
                      </a:r>
                      <a:endParaRPr lang="en-US" sz="36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a:solidFill>
                            <a:schemeClr val="bg2">
                              <a:lumMod val="50000"/>
                            </a:schemeClr>
                          </a:solidFill>
                          <a:effectLst/>
                        </a:rPr>
                        <a:t>0.3 years</a:t>
                      </a:r>
                      <a:endParaRPr lang="en-US" sz="36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$2,923</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7 Tons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7097817"/>
                  </a:ext>
                </a:extLst>
              </a:tr>
              <a:tr h="810698">
                <a:tc>
                  <a:txBody>
                    <a:bodyPr/>
                    <a:lstStyle/>
                    <a:p>
                      <a:pPr marL="0" marR="0">
                        <a:lnSpc>
                          <a:spcPct val="107000"/>
                        </a:lnSpc>
                        <a:spcBef>
                          <a:spcPts val="0"/>
                        </a:spcBef>
                        <a:spcAft>
                          <a:spcPts val="0"/>
                        </a:spcAft>
                      </a:pPr>
                      <a:r>
                        <a:rPr lang="en-US" sz="3600">
                          <a:solidFill>
                            <a:schemeClr val="bg2">
                              <a:lumMod val="50000"/>
                            </a:schemeClr>
                          </a:solidFill>
                          <a:effectLst/>
                        </a:rPr>
                        <a:t>Triple glazed windows *</a:t>
                      </a:r>
                      <a:endParaRPr lang="en-US" sz="36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a:solidFill>
                            <a:schemeClr val="bg2">
                              <a:lumMod val="50000"/>
                            </a:schemeClr>
                          </a:solidFill>
                          <a:effectLst/>
                        </a:rPr>
                        <a:t>4.6 years</a:t>
                      </a:r>
                      <a:endParaRPr lang="en-US" sz="36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a:solidFill>
                            <a:schemeClr val="bg2">
                              <a:lumMod val="50000"/>
                            </a:schemeClr>
                          </a:solidFill>
                          <a:effectLst/>
                        </a:rPr>
                        <a:t>$974</a:t>
                      </a:r>
                      <a:endParaRPr lang="en-US" sz="36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2 Tons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2180761"/>
                  </a:ext>
                </a:extLst>
              </a:tr>
              <a:tr h="640080">
                <a:tc>
                  <a:txBody>
                    <a:bodyPr/>
                    <a:lstStyle/>
                    <a:p>
                      <a:pPr marL="0" marR="0">
                        <a:lnSpc>
                          <a:spcPct val="107000"/>
                        </a:lnSpc>
                        <a:spcBef>
                          <a:spcPts val="0"/>
                        </a:spcBef>
                        <a:spcAft>
                          <a:spcPts val="0"/>
                        </a:spcAft>
                      </a:pPr>
                      <a:r>
                        <a:rPr lang="en-US" sz="3600" dirty="0">
                          <a:solidFill>
                            <a:schemeClr val="bg2">
                              <a:lumMod val="50000"/>
                            </a:schemeClr>
                          </a:solidFill>
                          <a:effectLst/>
                        </a:rPr>
                        <a:t>TOTAL</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 </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a:solidFill>
                            <a:schemeClr val="bg2">
                              <a:lumMod val="50000"/>
                            </a:schemeClr>
                          </a:solidFill>
                          <a:effectLst/>
                        </a:rPr>
                        <a:t>$12,358</a:t>
                      </a:r>
                      <a:endParaRPr lang="en-US" sz="36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3600" dirty="0">
                          <a:solidFill>
                            <a:schemeClr val="bg2">
                              <a:lumMod val="50000"/>
                            </a:schemeClr>
                          </a:solidFill>
                          <a:effectLst/>
                        </a:rPr>
                        <a:t>43 tons</a:t>
                      </a:r>
                      <a:endPar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4782812"/>
                  </a:ext>
                </a:extLst>
              </a:tr>
            </a:tbl>
          </a:graphicData>
        </a:graphic>
      </p:graphicFrame>
      <p:sp>
        <p:nvSpPr>
          <p:cNvPr id="11" name="TextBox 10">
            <a:extLst>
              <a:ext uri="{FF2B5EF4-FFF2-40B4-BE49-F238E27FC236}">
                <a16:creationId xmlns:a16="http://schemas.microsoft.com/office/drawing/2014/main" id="{3DE21528-6F7C-9D1F-F27D-D717AA30B3D5}"/>
              </a:ext>
            </a:extLst>
          </p:cNvPr>
          <p:cNvSpPr txBox="1"/>
          <p:nvPr/>
        </p:nvSpPr>
        <p:spPr>
          <a:xfrm>
            <a:off x="1828800" y="528215"/>
            <a:ext cx="13209814" cy="1257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ctr">
              <a:lnSpc>
                <a:spcPct val="107000"/>
              </a:lnSpc>
              <a:spcBef>
                <a:spcPts val="0"/>
              </a:spcBef>
            </a:pPr>
            <a:r>
              <a:rPr lang="en-US" sz="4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“Zero Carbon Home”, David Green </a:t>
            </a:r>
            <a:r>
              <a:rPr lang="en-US" sz="4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(5400 sq foot house)</a:t>
            </a:r>
          </a:p>
          <a:p>
            <a:pPr marL="0" marR="0" algn="ctr">
              <a:lnSpc>
                <a:spcPct val="107000"/>
              </a:lnSpc>
              <a:spcBef>
                <a:spcPts val="0"/>
              </a:spcBef>
            </a:pPr>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Webinar 7/21/2022</a:t>
            </a:r>
          </a:p>
        </p:txBody>
      </p:sp>
      <p:sp>
        <p:nvSpPr>
          <p:cNvPr id="13" name="TextBox 12">
            <a:extLst>
              <a:ext uri="{FF2B5EF4-FFF2-40B4-BE49-F238E27FC236}">
                <a16:creationId xmlns:a16="http://schemas.microsoft.com/office/drawing/2014/main" id="{D3D0F9BC-F7C6-4C32-DF12-21950C71CBF3}"/>
              </a:ext>
            </a:extLst>
          </p:cNvPr>
          <p:cNvSpPr txBox="1"/>
          <p:nvPr/>
        </p:nvSpPr>
        <p:spPr>
          <a:xfrm>
            <a:off x="963386" y="7708527"/>
            <a:ext cx="14940643" cy="9939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Bef>
                <a:spcPts val="0"/>
              </a:spcBef>
              <a:spcAft>
                <a:spcPts val="800"/>
              </a:spcAft>
            </a:pPr>
            <a:r>
              <a:rPr lang="en-US" sz="24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I</a:t>
            </a:r>
            <a:r>
              <a:rPr lang="en-US" sz="28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nvestment and cost savings are the additional cost above double-glazed.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equivalents.</a:t>
            </a:r>
            <a:br>
              <a:rPr lang="en-US" sz="1600" b="1"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Replacing windows will not pay for themselves</a:t>
            </a:r>
            <a:r>
              <a:rPr lang="en-US" sz="24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UNLESS use “fit-from-inside” triple-glazed windows</a:t>
            </a:r>
            <a:endParaRPr lang="en-US" sz="1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QR code">
            <a:extLst>
              <a:ext uri="{FF2B5EF4-FFF2-40B4-BE49-F238E27FC236}">
                <a16:creationId xmlns:a16="http://schemas.microsoft.com/office/drawing/2014/main" id="{D6A15196-E882-9F49-72A6-31DB777FE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71012"/>
            <a:ext cx="2893101" cy="287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79082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2" name="We have  the solutions  at hand..."/>
          <p:cNvSpPr txBox="1">
            <a:spLocks noGrp="1"/>
          </p:cNvSpPr>
          <p:nvPr>
            <p:ph type="title"/>
          </p:nvPr>
        </p:nvSpPr>
        <p:spPr>
          <a:xfrm>
            <a:off x="495085" y="1214594"/>
            <a:ext cx="15265829" cy="6436976"/>
          </a:xfrm>
          <a:prstGeom prst="rect">
            <a:avLst/>
          </a:prstGeom>
        </p:spPr>
        <p:txBody>
          <a:bodyPr>
            <a:normAutofit/>
          </a:bodyPr>
          <a:lstStyle/>
          <a:p>
            <a:pPr algn="ctr">
              <a:lnSpc>
                <a:spcPts val="10800"/>
              </a:lnSpc>
              <a:defRPr sz="9000"/>
            </a:pPr>
            <a:br>
              <a:rPr lang="en-US" sz="10666" dirty="0">
                <a:solidFill>
                  <a:schemeClr val="accent2">
                    <a:lumMod val="20000"/>
                    <a:lumOff val="80000"/>
                  </a:schemeClr>
                </a:solidFill>
              </a:rPr>
            </a:br>
            <a:r>
              <a:rPr lang="en-US" sz="6700" dirty="0">
                <a:solidFill>
                  <a:schemeClr val="accent2">
                    <a:lumMod val="20000"/>
                    <a:lumOff val="80000"/>
                  </a:schemeClr>
                </a:solidFill>
              </a:rPr>
              <a:t>A church is considered commercial. What can a congregation, or any business, do to reach net zero?</a:t>
            </a:r>
            <a:endParaRPr sz="6000" dirty="0"/>
          </a:p>
        </p:txBody>
      </p:sp>
    </p:spTree>
    <p:extLst>
      <p:ext uri="{BB962C8B-B14F-4D97-AF65-F5344CB8AC3E}">
        <p14:creationId xmlns:p14="http://schemas.microsoft.com/office/powerpoint/2010/main" val="199250420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2C7E7500-2252-5BF3-7B54-C461A49E55E4}"/>
              </a:ext>
            </a:extLst>
          </p:cNvPr>
          <p:cNvSpPr>
            <a:spLocks noGrp="1"/>
          </p:cNvSpPr>
          <p:nvPr>
            <p:ph type="title"/>
          </p:nvPr>
        </p:nvSpPr>
        <p:spPr>
          <a:xfrm>
            <a:off x="677335" y="423335"/>
            <a:ext cx="14901333" cy="1269998"/>
          </a:xfrm>
        </p:spPr>
        <p:txBody>
          <a:bodyPr/>
          <a:lstStyle/>
          <a:p>
            <a:r>
              <a:rPr lang="en-US" dirty="0"/>
              <a:t> </a:t>
            </a:r>
          </a:p>
        </p:txBody>
      </p:sp>
      <p:graphicFrame>
        <p:nvGraphicFramePr>
          <p:cNvPr id="5" name="Chart 4">
            <a:extLst>
              <a:ext uri="{FF2B5EF4-FFF2-40B4-BE49-F238E27FC236}">
                <a16:creationId xmlns:a16="http://schemas.microsoft.com/office/drawing/2014/main" id="{FE572CE4-6569-431C-B5B4-7A7694B2A021}"/>
              </a:ext>
            </a:extLst>
          </p:cNvPr>
          <p:cNvGraphicFramePr/>
          <p:nvPr>
            <p:extLst>
              <p:ext uri="{D42A27DB-BD31-4B8C-83A1-F6EECF244321}">
                <p14:modId xmlns:p14="http://schemas.microsoft.com/office/powerpoint/2010/main" val="1295163901"/>
              </p:ext>
            </p:extLst>
          </p:nvPr>
        </p:nvGraphicFramePr>
        <p:xfrm>
          <a:off x="677332" y="423335"/>
          <a:ext cx="14901333" cy="79767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238964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BD3CA-09FE-5329-0701-8C5BA3595CF0}"/>
              </a:ext>
            </a:extLst>
          </p:cNvPr>
          <p:cNvSpPr>
            <a:spLocks noGrp="1"/>
          </p:cNvSpPr>
          <p:nvPr>
            <p:ph type="title"/>
          </p:nvPr>
        </p:nvSpPr>
        <p:spPr>
          <a:xfrm>
            <a:off x="600000" y="387457"/>
            <a:ext cx="15056000" cy="924000"/>
          </a:xfrm>
        </p:spPr>
        <p:txBody>
          <a:bodyPr>
            <a:noAutofit/>
          </a:bodyPr>
          <a:lstStyle/>
          <a:p>
            <a:pPr algn="ctr"/>
            <a:r>
              <a:rPr lang="en-US" sz="4400" dirty="0">
                <a:solidFill>
                  <a:srgbClr val="00B050"/>
                </a:solidFill>
              </a:rPr>
              <a:t>Property Upgrades to Lower GHG Emissions 2003-2022</a:t>
            </a:r>
          </a:p>
        </p:txBody>
      </p:sp>
      <p:sp>
        <p:nvSpPr>
          <p:cNvPr id="3" name="Text Placeholder 2">
            <a:extLst>
              <a:ext uri="{FF2B5EF4-FFF2-40B4-BE49-F238E27FC236}">
                <a16:creationId xmlns:a16="http://schemas.microsoft.com/office/drawing/2014/main" id="{DCC399E5-CBC4-95FC-2996-0C85FAA83CC8}"/>
              </a:ext>
            </a:extLst>
          </p:cNvPr>
          <p:cNvSpPr>
            <a:spLocks noGrp="1"/>
          </p:cNvSpPr>
          <p:nvPr>
            <p:ph type="body" idx="1"/>
          </p:nvPr>
        </p:nvSpPr>
        <p:spPr>
          <a:xfrm>
            <a:off x="418454" y="1311457"/>
            <a:ext cx="15837546" cy="7395541"/>
          </a:xfrm>
        </p:spPr>
        <p:txBody>
          <a:bodyPr>
            <a:normAutofit fontScale="25000" lnSpcReduction="20000"/>
          </a:bodyPr>
          <a:lstStyle/>
          <a:p>
            <a:pPr marL="0" lvl="0" indent="0">
              <a:lnSpc>
                <a:spcPct val="120000"/>
              </a:lnSpc>
              <a:spcBef>
                <a:spcPts val="400"/>
              </a:spcBef>
              <a:spcAft>
                <a:spcPts val="400"/>
              </a:spcAft>
              <a:buNone/>
            </a:pPr>
            <a:r>
              <a:rPr lang="en-US" sz="11200" b="1" dirty="0">
                <a:effectLst/>
                <a:ea typeface="Times New Roman" panose="02020603050405020304" pitchFamily="18" charset="0"/>
              </a:rPr>
              <a:t>2003 Earth Day tree </a:t>
            </a:r>
            <a:r>
              <a:rPr lang="en-US" sz="11200" b="1" dirty="0">
                <a:ea typeface="Times New Roman" panose="02020603050405020304" pitchFamily="18" charset="0"/>
              </a:rPr>
              <a:t>p</a:t>
            </a:r>
            <a:r>
              <a:rPr lang="en-US" sz="11200" b="1" dirty="0">
                <a:effectLst/>
                <a:ea typeface="Times New Roman" panose="02020603050405020304" pitchFamily="18" charset="0"/>
              </a:rPr>
              <a:t>lanting (church + homes)</a:t>
            </a:r>
          </a:p>
          <a:p>
            <a:pPr marL="0" lvl="0" indent="0">
              <a:lnSpc>
                <a:spcPct val="120000"/>
              </a:lnSpc>
              <a:spcBef>
                <a:spcPts val="400"/>
              </a:spcBef>
              <a:spcAft>
                <a:spcPts val="400"/>
              </a:spcAft>
              <a:buNone/>
            </a:pPr>
            <a:r>
              <a:rPr lang="en-US" sz="11200" b="1" dirty="0">
                <a:effectLst/>
                <a:ea typeface="Times New Roman" panose="02020603050405020304" pitchFamily="18" charset="0"/>
              </a:rPr>
              <a:t>2004 Energy audit</a:t>
            </a:r>
          </a:p>
          <a:p>
            <a:pPr marL="0" lvl="0" indent="0">
              <a:lnSpc>
                <a:spcPct val="120000"/>
              </a:lnSpc>
              <a:spcBef>
                <a:spcPts val="400"/>
              </a:spcBef>
              <a:spcAft>
                <a:spcPts val="400"/>
              </a:spcAft>
              <a:buNone/>
            </a:pPr>
            <a:r>
              <a:rPr lang="en-US" sz="11200" b="1" dirty="0">
                <a:effectLst/>
                <a:ea typeface="Times New Roman" panose="02020603050405020304" pitchFamily="18" charset="0"/>
              </a:rPr>
              <a:t>2005 Programmable thermostats; </a:t>
            </a:r>
            <a:r>
              <a:rPr lang="en-US" sz="11200" b="1" dirty="0">
                <a:ea typeface="Times New Roman" panose="02020603050405020304" pitchFamily="18" charset="0"/>
              </a:rPr>
              <a:t>start replacing bulbs with</a:t>
            </a:r>
            <a:r>
              <a:rPr lang="en-US" sz="11200" b="1" dirty="0">
                <a:effectLst/>
                <a:ea typeface="Times New Roman" panose="02020603050405020304" pitchFamily="18" charset="0"/>
              </a:rPr>
              <a:t> compact fluorescent </a:t>
            </a:r>
          </a:p>
          <a:p>
            <a:pPr marL="0" lvl="0" indent="0">
              <a:lnSpc>
                <a:spcPct val="120000"/>
              </a:lnSpc>
              <a:spcBef>
                <a:spcPts val="400"/>
              </a:spcBef>
              <a:spcAft>
                <a:spcPts val="400"/>
              </a:spcAft>
              <a:buNone/>
            </a:pPr>
            <a:r>
              <a:rPr lang="en-US" sz="11200" b="1" dirty="0">
                <a:effectLst/>
                <a:ea typeface="Times New Roman" panose="02020603050405020304" pitchFamily="18" charset="0"/>
              </a:rPr>
              <a:t>2006 Installed rooftop solar </a:t>
            </a:r>
          </a:p>
          <a:p>
            <a:pPr marL="0" lvl="0" indent="0">
              <a:lnSpc>
                <a:spcPct val="120000"/>
              </a:lnSpc>
              <a:spcBef>
                <a:spcPts val="400"/>
              </a:spcBef>
              <a:spcAft>
                <a:spcPts val="400"/>
              </a:spcAft>
              <a:buNone/>
            </a:pPr>
            <a:r>
              <a:rPr lang="en-US" sz="11200" b="1" dirty="0">
                <a:effectLst/>
                <a:ea typeface="Times New Roman" panose="02020603050405020304" pitchFamily="18" charset="0"/>
              </a:rPr>
              <a:t>2008 Community room insulation; installed Energy Star windows; more efficient lighting</a:t>
            </a:r>
          </a:p>
          <a:p>
            <a:pPr marL="0" lvl="0" indent="0">
              <a:lnSpc>
                <a:spcPct val="120000"/>
              </a:lnSpc>
              <a:spcBef>
                <a:spcPts val="400"/>
              </a:spcBef>
              <a:spcAft>
                <a:spcPts val="400"/>
              </a:spcAft>
              <a:buNone/>
            </a:pPr>
            <a:r>
              <a:rPr lang="en-US" sz="11200" b="1" dirty="0">
                <a:effectLst/>
                <a:ea typeface="Times New Roman" panose="02020603050405020304" pitchFamily="18" charset="0"/>
              </a:rPr>
              <a:t>2008-2012 Tracked reduction in carbon footprint</a:t>
            </a:r>
          </a:p>
          <a:p>
            <a:pPr marL="0" lvl="0" indent="0">
              <a:lnSpc>
                <a:spcPct val="120000"/>
              </a:lnSpc>
              <a:spcBef>
                <a:spcPts val="400"/>
              </a:spcBef>
              <a:spcAft>
                <a:spcPts val="400"/>
              </a:spcAft>
              <a:buNone/>
            </a:pPr>
            <a:r>
              <a:rPr lang="en-US" sz="11200" b="1" dirty="0">
                <a:effectLst/>
                <a:ea typeface="Times New Roman" panose="02020603050405020304" pitchFamily="18" charset="0"/>
              </a:rPr>
              <a:t>2010 Community room A/C</a:t>
            </a:r>
          </a:p>
          <a:p>
            <a:pPr marL="0" lvl="0" indent="0">
              <a:lnSpc>
                <a:spcPct val="120000"/>
              </a:lnSpc>
              <a:spcBef>
                <a:spcPts val="400"/>
              </a:spcBef>
              <a:spcAft>
                <a:spcPts val="400"/>
              </a:spcAft>
              <a:buNone/>
            </a:pPr>
            <a:r>
              <a:rPr lang="en-US" sz="11200" b="1" dirty="0">
                <a:effectLst/>
                <a:ea typeface="Times New Roman" panose="02020603050405020304" pitchFamily="18" charset="0"/>
              </a:rPr>
              <a:t>2011 Energy Star </a:t>
            </a:r>
            <a:r>
              <a:rPr lang="en-US" sz="11200" b="1" dirty="0" err="1">
                <a:ea typeface="Times New Roman" panose="02020603050405020304" pitchFamily="18" charset="0"/>
              </a:rPr>
              <a:t>r</a:t>
            </a:r>
            <a:r>
              <a:rPr lang="en-US" sz="11200" b="1" dirty="0" err="1">
                <a:effectLst/>
                <a:ea typeface="Times New Roman" panose="02020603050405020304" pitchFamily="18" charset="0"/>
              </a:rPr>
              <a:t>efrig</a:t>
            </a:r>
            <a:r>
              <a:rPr lang="en-US" sz="11200" b="1" dirty="0">
                <a:effectLst/>
                <a:ea typeface="Times New Roman" panose="02020603050405020304" pitchFamily="18" charset="0"/>
              </a:rPr>
              <a:t> + freezer; updated classroom lighting; new insulated classroom roof</a:t>
            </a:r>
          </a:p>
          <a:p>
            <a:pPr marL="0" lvl="0" indent="0">
              <a:lnSpc>
                <a:spcPct val="120000"/>
              </a:lnSpc>
              <a:spcBef>
                <a:spcPts val="400"/>
              </a:spcBef>
              <a:spcAft>
                <a:spcPts val="400"/>
              </a:spcAft>
              <a:buNone/>
            </a:pPr>
            <a:r>
              <a:rPr lang="en-US" sz="11200" b="1" dirty="0">
                <a:effectLst/>
                <a:ea typeface="Times New Roman" panose="02020603050405020304" pitchFamily="18" charset="0"/>
              </a:rPr>
              <a:t>2011-2012 S</a:t>
            </a:r>
            <a:r>
              <a:rPr lang="en-US" sz="11200" b="1" dirty="0">
                <a:ea typeface="Times New Roman" panose="02020603050405020304" pitchFamily="18" charset="0"/>
              </a:rPr>
              <a:t>ubscribed to 100% wind </a:t>
            </a:r>
            <a:r>
              <a:rPr lang="en-US" sz="11200" b="1" dirty="0">
                <a:effectLst/>
                <a:ea typeface="Times New Roman" panose="02020603050405020304" pitchFamily="18" charset="0"/>
              </a:rPr>
              <a:t>renewable electricity</a:t>
            </a:r>
          </a:p>
          <a:p>
            <a:pPr marL="0" lvl="0" indent="0">
              <a:lnSpc>
                <a:spcPct val="120000"/>
              </a:lnSpc>
              <a:spcBef>
                <a:spcPts val="400"/>
              </a:spcBef>
              <a:spcAft>
                <a:spcPts val="400"/>
              </a:spcAft>
              <a:buNone/>
            </a:pPr>
            <a:r>
              <a:rPr lang="en-US" sz="11200" b="1" dirty="0">
                <a:effectLst/>
                <a:ea typeface="Times New Roman" panose="02020603050405020304" pitchFamily="18" charset="0"/>
              </a:rPr>
              <a:t>2014 Heat pump water heater</a:t>
            </a:r>
          </a:p>
          <a:p>
            <a:pPr marL="0" lvl="0" indent="0">
              <a:lnSpc>
                <a:spcPct val="120000"/>
              </a:lnSpc>
              <a:spcBef>
                <a:spcPts val="400"/>
              </a:spcBef>
              <a:spcAft>
                <a:spcPts val="400"/>
              </a:spcAft>
              <a:buNone/>
            </a:pPr>
            <a:r>
              <a:rPr lang="en-US" sz="11200" b="1" dirty="0">
                <a:effectLst/>
                <a:ea typeface="Times New Roman" panose="02020603050405020304" pitchFamily="18" charset="0"/>
              </a:rPr>
              <a:t>2016 Switched to LED in main building</a:t>
            </a:r>
          </a:p>
          <a:p>
            <a:pPr marL="0" lvl="0" indent="0">
              <a:lnSpc>
                <a:spcPct val="120000"/>
              </a:lnSpc>
              <a:spcBef>
                <a:spcPts val="400"/>
              </a:spcBef>
              <a:spcAft>
                <a:spcPts val="400"/>
              </a:spcAft>
              <a:buNone/>
            </a:pPr>
            <a:r>
              <a:rPr lang="en-US" sz="11200" b="1" dirty="0">
                <a:effectLst/>
                <a:ea typeface="Times New Roman" panose="02020603050405020304" pitchFamily="18" charset="0"/>
              </a:rPr>
              <a:t>2017 Converted Earth Room flood lights to LED</a:t>
            </a:r>
          </a:p>
          <a:p>
            <a:pPr marL="0" lvl="0" indent="0">
              <a:lnSpc>
                <a:spcPct val="120000"/>
              </a:lnSpc>
              <a:spcBef>
                <a:spcPts val="400"/>
              </a:spcBef>
              <a:spcAft>
                <a:spcPts val="400"/>
              </a:spcAft>
              <a:buNone/>
            </a:pPr>
            <a:r>
              <a:rPr lang="en-US" sz="11200" b="1" dirty="0">
                <a:solidFill>
                  <a:srgbClr val="000000"/>
                </a:solidFill>
                <a:effectLst/>
                <a:ea typeface="Times New Roman" panose="02020603050405020304" pitchFamily="18" charset="0"/>
              </a:rPr>
              <a:t>2021 HVAC heat pumps (6); tankless water heater, classroom lights to LED; </a:t>
            </a:r>
            <a:r>
              <a:rPr lang="en-US" sz="11200" b="1" dirty="0" err="1">
                <a:solidFill>
                  <a:srgbClr val="000000"/>
                </a:solidFill>
                <a:effectLst/>
                <a:ea typeface="Times New Roman" panose="02020603050405020304" pitchFamily="18" charset="0"/>
              </a:rPr>
              <a:t>reshingled</a:t>
            </a:r>
            <a:r>
              <a:rPr lang="en-US" sz="11200" b="1" dirty="0">
                <a:solidFill>
                  <a:srgbClr val="000000"/>
                </a:solidFill>
                <a:effectLst/>
                <a:ea typeface="Times New Roman" panose="02020603050405020304" pitchFamily="18" charset="0"/>
              </a:rPr>
              <a:t> roof</a:t>
            </a:r>
          </a:p>
          <a:p>
            <a:pPr marL="0" lvl="0" indent="0">
              <a:lnSpc>
                <a:spcPct val="120000"/>
              </a:lnSpc>
              <a:spcBef>
                <a:spcPts val="400"/>
              </a:spcBef>
              <a:spcAft>
                <a:spcPts val="400"/>
              </a:spcAft>
              <a:buNone/>
            </a:pPr>
            <a:r>
              <a:rPr lang="en-US" sz="11200" b="1" dirty="0">
                <a:solidFill>
                  <a:srgbClr val="303030"/>
                </a:solidFill>
                <a:effectLst/>
                <a:ea typeface="Times New Roman" panose="02020603050405020304" pitchFamily="18" charset="0"/>
              </a:rPr>
              <a:t>2022 </a:t>
            </a:r>
            <a:r>
              <a:rPr lang="en-US" sz="11200" b="1" dirty="0">
                <a:solidFill>
                  <a:srgbClr val="303030"/>
                </a:solidFill>
                <a:ea typeface="Times New Roman" panose="02020603050405020304" pitchFamily="18" charset="0"/>
              </a:rPr>
              <a:t>N</a:t>
            </a:r>
            <a:r>
              <a:rPr lang="en-US" sz="11200" b="1" dirty="0">
                <a:solidFill>
                  <a:srgbClr val="303030"/>
                </a:solidFill>
                <a:effectLst/>
                <a:ea typeface="Times New Roman" panose="02020603050405020304" pitchFamily="18" charset="0"/>
              </a:rPr>
              <a:t>ew solar system</a:t>
            </a:r>
            <a:endParaRPr lang="en-US" sz="11200" b="1"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108537685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appliance, outdoor, air conditioner&#10;&#10;Description automatically generated">
            <a:extLst>
              <a:ext uri="{FF2B5EF4-FFF2-40B4-BE49-F238E27FC236}">
                <a16:creationId xmlns:a16="http://schemas.microsoft.com/office/drawing/2014/main" id="{1EC0DEFB-2A5A-4C53-915E-C6E8396461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6" r="12186" b="2"/>
          <a:stretch/>
        </p:blipFill>
        <p:spPr>
          <a:xfrm>
            <a:off x="677334" y="1349622"/>
            <a:ext cx="8460509" cy="7371044"/>
          </a:xfrm>
          <a:prstGeom prst="rect">
            <a:avLst/>
          </a:prstGeom>
          <a:noFill/>
        </p:spPr>
      </p:pic>
      <p:sp>
        <p:nvSpPr>
          <p:cNvPr id="2" name="Title 1">
            <a:extLst>
              <a:ext uri="{FF2B5EF4-FFF2-40B4-BE49-F238E27FC236}">
                <a16:creationId xmlns:a16="http://schemas.microsoft.com/office/drawing/2014/main" id="{62CC12E0-4AA4-47C0-8610-225AFE064579}"/>
              </a:ext>
            </a:extLst>
          </p:cNvPr>
          <p:cNvSpPr>
            <a:spLocks noGrp="1"/>
          </p:cNvSpPr>
          <p:nvPr>
            <p:ph type="title"/>
          </p:nvPr>
        </p:nvSpPr>
        <p:spPr>
          <a:xfrm>
            <a:off x="677335" y="423335"/>
            <a:ext cx="14901333" cy="1171263"/>
          </a:xfrm>
        </p:spPr>
        <p:txBody>
          <a:bodyPr>
            <a:normAutofit/>
          </a:bodyPr>
          <a:lstStyle/>
          <a:p>
            <a:pPr algn="ctr"/>
            <a:r>
              <a:rPr lang="en-US" dirty="0">
                <a:solidFill>
                  <a:srgbClr val="00B050"/>
                </a:solidFill>
              </a:rPr>
              <a:t>UUCMC 2021 Heat Pumps</a:t>
            </a:r>
          </a:p>
        </p:txBody>
      </p:sp>
      <p:sp>
        <p:nvSpPr>
          <p:cNvPr id="12" name="Text Placeholder 3">
            <a:extLst>
              <a:ext uri="{FF2B5EF4-FFF2-40B4-BE49-F238E27FC236}">
                <a16:creationId xmlns:a16="http://schemas.microsoft.com/office/drawing/2014/main" id="{B5365FCB-BC59-BC57-C7AA-13B739B1C4B6}"/>
              </a:ext>
            </a:extLst>
          </p:cNvPr>
          <p:cNvSpPr>
            <a:spLocks noGrp="1"/>
          </p:cNvSpPr>
          <p:nvPr>
            <p:ph type="body" sz="half" idx="1"/>
          </p:nvPr>
        </p:nvSpPr>
        <p:spPr>
          <a:xfrm>
            <a:off x="8462538" y="1693336"/>
            <a:ext cx="7115517" cy="6818857"/>
          </a:xfrm>
        </p:spPr>
        <p:txBody>
          <a:bodyPr/>
          <a:lstStyle/>
          <a:p>
            <a:pPr marL="16933" indent="0">
              <a:buNone/>
            </a:pPr>
            <a:r>
              <a:rPr lang="en-US" dirty="0"/>
              <a:t> </a:t>
            </a:r>
          </a:p>
        </p:txBody>
      </p:sp>
      <p:pic>
        <p:nvPicPr>
          <p:cNvPr id="9" name="Picture 8" descr="A picture containing indoor, miller&#10;&#10;Description automatically generated">
            <a:extLst>
              <a:ext uri="{FF2B5EF4-FFF2-40B4-BE49-F238E27FC236}">
                <a16:creationId xmlns:a16="http://schemas.microsoft.com/office/drawing/2014/main" id="{046B2575-E3E3-4088-9429-0459757B6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885" y="1349623"/>
            <a:ext cx="6600427" cy="7371043"/>
          </a:xfrm>
          <a:prstGeom prst="rect">
            <a:avLst/>
          </a:prstGeom>
        </p:spPr>
      </p:pic>
    </p:spTree>
    <p:extLst>
      <p:ext uri="{BB962C8B-B14F-4D97-AF65-F5344CB8AC3E}">
        <p14:creationId xmlns:p14="http://schemas.microsoft.com/office/powerpoint/2010/main" val="25602073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uilding, house&#10;&#10;Description automatically generated">
            <a:extLst>
              <a:ext uri="{FF2B5EF4-FFF2-40B4-BE49-F238E27FC236}">
                <a16:creationId xmlns:a16="http://schemas.microsoft.com/office/drawing/2014/main" id="{C6DAFD5C-B442-4B89-A799-D6A14C4DCFB8}"/>
              </a:ext>
            </a:extLst>
          </p:cNvPr>
          <p:cNvPicPr>
            <a:picLocks noChangeAspect="1"/>
          </p:cNvPicPr>
          <p:nvPr/>
        </p:nvPicPr>
        <p:blipFill rotWithShape="1">
          <a:blip r:embed="rId2">
            <a:extLst>
              <a:ext uri="{28A0092B-C50C-407E-A947-70E740481C1C}">
                <a14:useLocalDpi xmlns:a14="http://schemas.microsoft.com/office/drawing/2010/main" val="0"/>
              </a:ext>
            </a:extLst>
          </a:blip>
          <a:srcRect t="14758" b="10242"/>
          <a:stretch/>
        </p:blipFill>
        <p:spPr>
          <a:xfrm>
            <a:off x="28" y="-73878"/>
            <a:ext cx="16255973" cy="9143987"/>
          </a:xfrm>
          <a:prstGeom prst="rect">
            <a:avLst/>
          </a:prstGeom>
          <a:noFill/>
        </p:spPr>
      </p:pic>
      <p:sp>
        <p:nvSpPr>
          <p:cNvPr id="10" name="Text Placeholder 2">
            <a:extLst>
              <a:ext uri="{FF2B5EF4-FFF2-40B4-BE49-F238E27FC236}">
                <a16:creationId xmlns:a16="http://schemas.microsoft.com/office/drawing/2014/main" id="{F9568F26-83E0-1965-2139-9287227199A3}"/>
              </a:ext>
            </a:extLst>
          </p:cNvPr>
          <p:cNvSpPr>
            <a:spLocks noGrp="1"/>
          </p:cNvSpPr>
          <p:nvPr>
            <p:ph type="body" idx="1"/>
          </p:nvPr>
        </p:nvSpPr>
        <p:spPr>
          <a:xfrm>
            <a:off x="677333" y="1608670"/>
            <a:ext cx="14562667" cy="6465369"/>
          </a:xfrm>
        </p:spPr>
        <p:txBody>
          <a:bodyPr/>
          <a:lstStyle/>
          <a:p>
            <a:pPr marL="16933" indent="0">
              <a:buNone/>
            </a:pPr>
            <a:r>
              <a:rPr lang="en-US" dirty="0"/>
              <a:t> </a:t>
            </a:r>
          </a:p>
        </p:txBody>
      </p:sp>
      <p:sp>
        <p:nvSpPr>
          <p:cNvPr id="2" name="Title 1">
            <a:extLst>
              <a:ext uri="{FF2B5EF4-FFF2-40B4-BE49-F238E27FC236}">
                <a16:creationId xmlns:a16="http://schemas.microsoft.com/office/drawing/2014/main" id="{C39377B4-F775-45AD-992A-46212301C869}"/>
              </a:ext>
            </a:extLst>
          </p:cNvPr>
          <p:cNvSpPr>
            <a:spLocks noGrp="1"/>
          </p:cNvSpPr>
          <p:nvPr>
            <p:ph type="title"/>
          </p:nvPr>
        </p:nvSpPr>
        <p:spPr>
          <a:xfrm>
            <a:off x="2118677" y="434212"/>
            <a:ext cx="10543440" cy="924000"/>
          </a:xfrm>
        </p:spPr>
        <p:txBody>
          <a:bodyPr>
            <a:normAutofit/>
          </a:bodyPr>
          <a:lstStyle/>
          <a:p>
            <a:r>
              <a:rPr lang="en-US" sz="6000" dirty="0"/>
              <a:t>UUCMC 2022 Rooftop Solar</a:t>
            </a:r>
          </a:p>
        </p:txBody>
      </p:sp>
      <p:sp>
        <p:nvSpPr>
          <p:cNvPr id="3" name="TextBox 2">
            <a:extLst>
              <a:ext uri="{FF2B5EF4-FFF2-40B4-BE49-F238E27FC236}">
                <a16:creationId xmlns:a16="http://schemas.microsoft.com/office/drawing/2014/main" id="{77BBFB51-A36E-4E65-A6F7-FE7A7C44011C}"/>
              </a:ext>
            </a:extLst>
          </p:cNvPr>
          <p:cNvSpPr txBox="1"/>
          <p:nvPr/>
        </p:nvSpPr>
        <p:spPr>
          <a:xfrm>
            <a:off x="5982347" y="7691745"/>
            <a:ext cx="1027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479"/>
            <a:r>
              <a:rPr lang="en-US" sz="6000" cap="all" dirty="0">
                <a:latin typeface="Helvetica"/>
                <a:cs typeface="Helvetica"/>
                <a:sym typeface="Helvetica"/>
              </a:rPr>
              <a:t>4 x </a:t>
            </a:r>
            <a:r>
              <a:rPr lang="en-US" sz="6000" dirty="0">
                <a:latin typeface="Helvetica"/>
                <a:cs typeface="Helvetica"/>
                <a:sym typeface="Helvetica"/>
              </a:rPr>
              <a:t>Capacity of Old System</a:t>
            </a:r>
            <a:endParaRPr lang="en-US" sz="6000" cap="all" dirty="0">
              <a:latin typeface="Helvetica"/>
              <a:cs typeface="Helvetica"/>
              <a:sym typeface="Helvetica"/>
            </a:endParaRPr>
          </a:p>
        </p:txBody>
      </p:sp>
    </p:spTree>
    <p:extLst>
      <p:ext uri="{BB962C8B-B14F-4D97-AF65-F5344CB8AC3E}">
        <p14:creationId xmlns:p14="http://schemas.microsoft.com/office/powerpoint/2010/main" val="251160612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en-US" sz="5867" dirty="0">
                <a:solidFill>
                  <a:srgbClr val="00B050"/>
                </a:solidFill>
              </a:rPr>
            </a:br>
            <a:endParaRPr lang="en-US" sz="5867" dirty="0">
              <a:solidFill>
                <a:srgbClr val="00B050"/>
              </a:solidFill>
            </a:endParaRPr>
          </a:p>
        </p:txBody>
      </p:sp>
      <p:sp>
        <p:nvSpPr>
          <p:cNvPr id="3" name="Text Placeholder 2"/>
          <p:cNvSpPr>
            <a:spLocks noGrp="1"/>
          </p:cNvSpPr>
          <p:nvPr>
            <p:ph type="body" idx="1"/>
          </p:nvPr>
        </p:nvSpPr>
        <p:spPr>
          <a:xfrm>
            <a:off x="677335" y="1608667"/>
            <a:ext cx="14901333" cy="7152157"/>
          </a:xfrm>
        </p:spPr>
        <p:txBody>
          <a:bodyPr/>
          <a:lstStyle/>
          <a:p>
            <a:pPr marL="16934" indent="0">
              <a:buNone/>
            </a:pPr>
            <a:r>
              <a:rPr lang="en-US" dirty="0"/>
              <a:t> </a:t>
            </a:r>
          </a:p>
        </p:txBody>
      </p:sp>
      <p:sp>
        <p:nvSpPr>
          <p:cNvPr id="4" name="TextBox 3">
            <a:extLst>
              <a:ext uri="{FF2B5EF4-FFF2-40B4-BE49-F238E27FC236}">
                <a16:creationId xmlns:a16="http://schemas.microsoft.com/office/drawing/2014/main" id="{73EF6E3F-95A2-4E0F-BBCE-CC3F28DE6FDD}"/>
              </a:ext>
            </a:extLst>
          </p:cNvPr>
          <p:cNvSpPr txBox="1"/>
          <p:nvPr/>
        </p:nvSpPr>
        <p:spPr>
          <a:xfrm>
            <a:off x="10242596" y="3546956"/>
            <a:ext cx="5751655" cy="21373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a:r>
              <a:rPr lang="en-US" sz="3200" kern="1200" dirty="0">
                <a:solidFill>
                  <a:srgbClr val="00B050"/>
                </a:solidFill>
                <a:latin typeface="Helvetica"/>
                <a:cs typeface="Helvetica"/>
                <a:sym typeface="Helvetica"/>
              </a:rPr>
              <a:t>Trees and all plants draw down carbon</a:t>
            </a:r>
          </a:p>
          <a:p>
            <a:pPr algn="ctr" defTabSz="1100639">
              <a:spcBef>
                <a:spcPts val="1200"/>
              </a:spcBef>
            </a:pPr>
            <a:r>
              <a:rPr lang="en-US" sz="2800" kern="1200" dirty="0">
                <a:solidFill>
                  <a:srgbClr val="00B050"/>
                </a:solidFill>
                <a:latin typeface="Helvetica"/>
                <a:cs typeface="Helvetica"/>
                <a:sym typeface="Helvetica"/>
              </a:rPr>
              <a:t>With help from UUCMC CAT Earth Day Tree Planting 2003</a:t>
            </a:r>
          </a:p>
        </p:txBody>
      </p:sp>
      <p:pic>
        <p:nvPicPr>
          <p:cNvPr id="5" name="Picture 4">
            <a:extLst>
              <a:ext uri="{FF2B5EF4-FFF2-40B4-BE49-F238E27FC236}">
                <a16:creationId xmlns:a16="http://schemas.microsoft.com/office/drawing/2014/main" id="{174FEBD2-8C8D-4672-97F1-D95A33309BE1}"/>
              </a:ext>
            </a:extLst>
          </p:cNvPr>
          <p:cNvPicPr>
            <a:picLocks noChangeAspect="1"/>
          </p:cNvPicPr>
          <p:nvPr/>
        </p:nvPicPr>
        <p:blipFill>
          <a:blip r:embed="rId3"/>
          <a:stretch>
            <a:fillRect/>
          </a:stretch>
        </p:blipFill>
        <p:spPr>
          <a:xfrm>
            <a:off x="614063" y="361340"/>
            <a:ext cx="9252237" cy="8384584"/>
          </a:xfrm>
          <a:prstGeom prst="rect">
            <a:avLst/>
          </a:prstGeom>
        </p:spPr>
      </p:pic>
      <p:sp>
        <p:nvSpPr>
          <p:cNvPr id="7" name="TextBox 6">
            <a:extLst>
              <a:ext uri="{FF2B5EF4-FFF2-40B4-BE49-F238E27FC236}">
                <a16:creationId xmlns:a16="http://schemas.microsoft.com/office/drawing/2014/main" id="{474A7E85-76F2-4945-8643-3A85E5BCB873}"/>
              </a:ext>
            </a:extLst>
          </p:cNvPr>
          <p:cNvSpPr txBox="1"/>
          <p:nvPr/>
        </p:nvSpPr>
        <p:spPr>
          <a:xfrm>
            <a:off x="10242596" y="383176"/>
            <a:ext cx="511444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6000" b="1" i="0" u="none" strike="noStrike" spc="0" normalizeH="0" baseline="0" dirty="0">
                <a:ln>
                  <a:noFill/>
                </a:ln>
                <a:solidFill>
                  <a:srgbClr val="00B050"/>
                </a:solidFill>
                <a:effectLst/>
                <a:uFillTx/>
                <a:latin typeface="+mn-lt"/>
                <a:ea typeface="+mn-ea"/>
                <a:cs typeface="+mn-cs"/>
                <a:sym typeface="Helvetica"/>
              </a:rPr>
              <a:t>The Earth Works To Heal Itself</a:t>
            </a:r>
          </a:p>
        </p:txBody>
      </p:sp>
      <p:pic>
        <p:nvPicPr>
          <p:cNvPr id="8" name="Picture 7">
            <a:extLst>
              <a:ext uri="{FF2B5EF4-FFF2-40B4-BE49-F238E27FC236}">
                <a16:creationId xmlns:a16="http://schemas.microsoft.com/office/drawing/2014/main" id="{A4036061-75C3-43E4-AC90-FF11897B6531}"/>
              </a:ext>
            </a:extLst>
          </p:cNvPr>
          <p:cNvPicPr>
            <a:picLocks noChangeAspect="1"/>
          </p:cNvPicPr>
          <p:nvPr/>
        </p:nvPicPr>
        <p:blipFill>
          <a:blip r:embed="rId4"/>
          <a:stretch>
            <a:fillRect/>
          </a:stretch>
        </p:blipFill>
        <p:spPr>
          <a:xfrm>
            <a:off x="11203369" y="5945627"/>
            <a:ext cx="3582014" cy="2686511"/>
          </a:xfrm>
          <a:prstGeom prst="rect">
            <a:avLst/>
          </a:prstGeom>
        </p:spPr>
      </p:pic>
    </p:spTree>
    <p:extLst>
      <p:ext uri="{BB962C8B-B14F-4D97-AF65-F5344CB8AC3E}">
        <p14:creationId xmlns:p14="http://schemas.microsoft.com/office/powerpoint/2010/main" val="15605647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ire&#10;&#10;Description automatically generated">
            <a:extLst>
              <a:ext uri="{FF2B5EF4-FFF2-40B4-BE49-F238E27FC236}">
                <a16:creationId xmlns:a16="http://schemas.microsoft.com/office/drawing/2014/main" id="{1EB6726F-88F8-456B-BF70-D437634C7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22"/>
            <a:ext cx="16256000" cy="9195122"/>
          </a:xfrm>
          <a:prstGeom prst="rect">
            <a:avLst/>
          </a:prstGeom>
        </p:spPr>
      </p:pic>
      <p:sp>
        <p:nvSpPr>
          <p:cNvPr id="1934" name="Rectangle"/>
          <p:cNvSpPr/>
          <p:nvPr/>
        </p:nvSpPr>
        <p:spPr>
          <a:xfrm>
            <a:off x="11557746" y="6044557"/>
            <a:ext cx="4698255" cy="1569622"/>
          </a:xfrm>
          <a:prstGeom prst="rect">
            <a:avLst/>
          </a:prstGeom>
          <a:solidFill>
            <a:srgbClr val="000000">
              <a:alpha val="70000"/>
            </a:srgbClr>
          </a:solidFill>
          <a:ln w="25400">
            <a:miter lim="400000"/>
          </a:ln>
        </p:spPr>
        <p:txBody>
          <a:bodyPr lIns="38100" tIns="38100" rIns="38100" bIns="38100"/>
          <a:lstStyle/>
          <a:p>
            <a:endParaRPr/>
          </a:p>
        </p:txBody>
      </p:sp>
      <p:sp>
        <p:nvSpPr>
          <p:cNvPr id="3" name="Text Placeholder 2">
            <a:extLst>
              <a:ext uri="{FF2B5EF4-FFF2-40B4-BE49-F238E27FC236}">
                <a16:creationId xmlns:a16="http://schemas.microsoft.com/office/drawing/2014/main" id="{68AAEB09-B15C-3556-342F-3DB38A47EA5D}"/>
              </a:ext>
            </a:extLst>
          </p:cNvPr>
          <p:cNvSpPr>
            <a:spLocks noGrp="1"/>
          </p:cNvSpPr>
          <p:nvPr>
            <p:ph type="body" sz="quarter" idx="1"/>
          </p:nvPr>
        </p:nvSpPr>
        <p:spPr/>
        <p:txBody>
          <a:bodyPr/>
          <a:lstStyle/>
          <a:p>
            <a:pPr algn="ctr"/>
            <a:r>
              <a:rPr lang="en-US" sz="4000" dirty="0"/>
              <a:t>The Lake Fire grew to 10,000 acres within 1 day</a:t>
            </a:r>
          </a:p>
        </p:txBody>
      </p:sp>
      <p:sp>
        <p:nvSpPr>
          <p:cNvPr id="5" name="Title 4">
            <a:extLst>
              <a:ext uri="{FF2B5EF4-FFF2-40B4-BE49-F238E27FC236}">
                <a16:creationId xmlns:a16="http://schemas.microsoft.com/office/drawing/2014/main" id="{258A8A5C-3C7C-19B2-81EA-71FF35296171}"/>
              </a:ext>
            </a:extLst>
          </p:cNvPr>
          <p:cNvSpPr>
            <a:spLocks noGrp="1"/>
          </p:cNvSpPr>
          <p:nvPr>
            <p:ph type="title"/>
          </p:nvPr>
        </p:nvSpPr>
        <p:spPr/>
        <p:txBody>
          <a:bodyPr/>
          <a:lstStyle/>
          <a:p>
            <a:pPr algn="ctr"/>
            <a:r>
              <a:rPr lang="en-US" dirty="0"/>
              <a:t>California, August 13, 2020</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1934"/>
                                        </p:tgtEl>
                                        <p:attrNameLst>
                                          <p:attrName>style.visibility</p:attrName>
                                        </p:attrNameLst>
                                      </p:cBhvr>
                                      <p:to>
                                        <p:strVal val="visible"/>
                                      </p:to>
                                    </p:set>
                                    <p:animEffect transition="in" filter="wipe(right)">
                                      <p:cBhvr>
                                        <p:cTn id="7" dur="700"/>
                                        <p:tgtEl>
                                          <p:spTgt spid="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3408333" y="221238"/>
            <a:ext cx="8660515" cy="8389549"/>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none" lIns="25400" tIns="25400" rIns="25400" bIns="25400" anchor="b" anchorCtr="0">
            <a:spAutoFit/>
          </a:bodyPr>
          <a:lstStyle>
            <a:lvl1pPr>
              <a:defRPr sz="1200"/>
            </a:lvl1pPr>
          </a:lstStyle>
          <a:p>
            <a:pPr defTabSz="457189">
              <a:defRPr/>
            </a:pPr>
            <a:r>
              <a:rPr dirty="0">
                <a:solidFill>
                  <a:srgbClr val="FFFFFF">
                    <a:alpha val="50000"/>
                  </a:srgbClr>
                </a:solidFill>
                <a:latin typeface="Arial" panose="020B0604020202020204" pitchFamily="34" charset="0"/>
                <a:cs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3244302" y="8211458"/>
            <a:ext cx="9767397" cy="711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algn="ctr" defTabSz="609585">
              <a:defRPr/>
            </a:pPr>
            <a:r>
              <a:rPr lang="en-US" sz="3733" kern="1200" dirty="0">
                <a:latin typeface="Arial"/>
                <a:cs typeface="Arial"/>
              </a:rPr>
              <a:t>TOGETHER WE CAN SAVE OUR WORLD</a:t>
            </a:r>
          </a:p>
        </p:txBody>
      </p:sp>
    </p:spTree>
    <p:extLst>
      <p:ext uri="{BB962C8B-B14F-4D97-AF65-F5344CB8AC3E}">
        <p14:creationId xmlns:p14="http://schemas.microsoft.com/office/powerpoint/2010/main" val="1305448433"/>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3CA8-3578-A4B2-69C9-359C739D8621}"/>
              </a:ext>
            </a:extLst>
          </p:cNvPr>
          <p:cNvSpPr>
            <a:spLocks noGrp="1"/>
          </p:cNvSpPr>
          <p:nvPr>
            <p:ph type="title"/>
          </p:nvPr>
        </p:nvSpPr>
        <p:spPr/>
        <p:txBody>
          <a:bodyPr>
            <a:normAutofit fontScale="90000"/>
          </a:bodyPr>
          <a:lstStyle/>
          <a:p>
            <a:pPr algn="ctr"/>
            <a:r>
              <a:rPr lang="en-US" dirty="0">
                <a:solidFill>
                  <a:srgbClr val="00B050"/>
                </a:solidFill>
              </a:rPr>
              <a:t>INDEX TO ALL BUILDING ELECTRIFICATION</a:t>
            </a:r>
            <a:br>
              <a:rPr lang="en-US" dirty="0">
                <a:solidFill>
                  <a:srgbClr val="00B050"/>
                </a:solidFill>
              </a:rPr>
            </a:br>
            <a:r>
              <a:rPr lang="en-US" dirty="0">
                <a:solidFill>
                  <a:srgbClr val="00B050"/>
                </a:solidFill>
              </a:rPr>
              <a:t>WEBINARS.  </a:t>
            </a:r>
          </a:p>
        </p:txBody>
      </p:sp>
      <p:pic>
        <p:nvPicPr>
          <p:cNvPr id="6146" name="Picture 2" descr="QR code">
            <a:extLst>
              <a:ext uri="{FF2B5EF4-FFF2-40B4-BE49-F238E27FC236}">
                <a16:creationId xmlns:a16="http://schemas.microsoft.com/office/drawing/2014/main" id="{75DBBF2F-3AC4-655F-3E43-BAE6BC17F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942" y="1814713"/>
            <a:ext cx="6574414" cy="65348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072B71-F566-61D2-E7F3-99A46B780BAB}"/>
              </a:ext>
            </a:extLst>
          </p:cNvPr>
          <p:cNvSpPr txBox="1"/>
          <p:nvPr/>
        </p:nvSpPr>
        <p:spPr>
          <a:xfrm>
            <a:off x="2158584" y="7995578"/>
            <a:ext cx="1155741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solidFill>
                  <a:srgbClr val="00B050"/>
                </a:solidFill>
              </a:rPr>
              <a:t>The dates/names in GREEN were featured in the March 27 webinar</a:t>
            </a:r>
          </a:p>
        </p:txBody>
      </p:sp>
    </p:spTree>
    <p:extLst>
      <p:ext uri="{BB962C8B-B14F-4D97-AF65-F5344CB8AC3E}">
        <p14:creationId xmlns:p14="http://schemas.microsoft.com/office/powerpoint/2010/main" val="55576898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2C9B-9D75-40C6-8A7A-785B5F5E7997}"/>
              </a:ext>
            </a:extLst>
          </p:cNvPr>
          <p:cNvSpPr>
            <a:spLocks noGrp="1"/>
          </p:cNvSpPr>
          <p:nvPr>
            <p:ph type="title"/>
          </p:nvPr>
        </p:nvSpPr>
        <p:spPr>
          <a:xfrm>
            <a:off x="740430" y="592911"/>
            <a:ext cx="14901333" cy="1171263"/>
          </a:xfrm>
        </p:spPr>
        <p:txBody>
          <a:bodyPr>
            <a:normAutofit fontScale="90000"/>
          </a:bodyPr>
          <a:lstStyle/>
          <a:p>
            <a:pPr algn="ctr">
              <a:lnSpc>
                <a:spcPct val="90000"/>
              </a:lnSpc>
            </a:pPr>
            <a:r>
              <a:rPr lang="en-US" sz="4267" dirty="0">
                <a:solidFill>
                  <a:schemeClr val="accent2"/>
                </a:solidFill>
              </a:rPr>
              <a:t>Together We Can Save Our World from Climate Catastrophe</a:t>
            </a:r>
            <a:br>
              <a:rPr lang="en-US" sz="4267" dirty="0">
                <a:solidFill>
                  <a:schemeClr val="accent2"/>
                </a:solidFill>
              </a:rPr>
            </a:br>
            <a:r>
              <a:rPr lang="en-US" sz="4267" dirty="0">
                <a:solidFill>
                  <a:schemeClr val="accent2"/>
                </a:solidFill>
              </a:rPr>
              <a:t>Through Greenhouse Gas Emissions Drawdown Actions</a:t>
            </a:r>
          </a:p>
        </p:txBody>
      </p:sp>
      <p:sp>
        <p:nvSpPr>
          <p:cNvPr id="9" name="Text Placeholder 3">
            <a:extLst>
              <a:ext uri="{FF2B5EF4-FFF2-40B4-BE49-F238E27FC236}">
                <a16:creationId xmlns:a16="http://schemas.microsoft.com/office/drawing/2014/main" id="{5C575C9B-3406-A06F-57A5-0A6037D47C63}"/>
              </a:ext>
            </a:extLst>
          </p:cNvPr>
          <p:cNvSpPr>
            <a:spLocks noGrp="1"/>
          </p:cNvSpPr>
          <p:nvPr>
            <p:ph type="body" sz="half" idx="1"/>
          </p:nvPr>
        </p:nvSpPr>
        <p:spPr>
          <a:xfrm>
            <a:off x="8462538" y="1693336"/>
            <a:ext cx="7115517" cy="6818857"/>
          </a:xfrm>
        </p:spPr>
        <p:txBody>
          <a:bodyPr/>
          <a:lstStyle/>
          <a:p>
            <a:pPr marL="16933" indent="0">
              <a:buNone/>
            </a:pPr>
            <a:r>
              <a:rPr lang="en-US" dirty="0"/>
              <a:t> </a:t>
            </a:r>
          </a:p>
        </p:txBody>
      </p:sp>
      <p:graphicFrame>
        <p:nvGraphicFramePr>
          <p:cNvPr id="4" name="Table 3">
            <a:extLst>
              <a:ext uri="{FF2B5EF4-FFF2-40B4-BE49-F238E27FC236}">
                <a16:creationId xmlns:a16="http://schemas.microsoft.com/office/drawing/2014/main" id="{91F76FCB-BDD7-4F39-A4DE-696520988A45}"/>
              </a:ext>
            </a:extLst>
          </p:cNvPr>
          <p:cNvGraphicFramePr>
            <a:graphicFrameLocks noGrp="1"/>
          </p:cNvGraphicFramePr>
          <p:nvPr>
            <p:extLst>
              <p:ext uri="{D42A27DB-BD31-4B8C-83A1-F6EECF244321}">
                <p14:modId xmlns:p14="http://schemas.microsoft.com/office/powerpoint/2010/main" val="729428292"/>
              </p:ext>
            </p:extLst>
          </p:nvPr>
        </p:nvGraphicFramePr>
        <p:xfrm>
          <a:off x="804139" y="1835012"/>
          <a:ext cx="14773916" cy="6535501"/>
        </p:xfrm>
        <a:graphic>
          <a:graphicData uri="http://schemas.openxmlformats.org/drawingml/2006/table">
            <a:tbl>
              <a:tblPr firstRow="1" firstCol="1" bandRow="1"/>
              <a:tblGrid>
                <a:gridCol w="2187479">
                  <a:extLst>
                    <a:ext uri="{9D8B030D-6E8A-4147-A177-3AD203B41FA5}">
                      <a16:colId xmlns:a16="http://schemas.microsoft.com/office/drawing/2014/main" val="4108859915"/>
                    </a:ext>
                  </a:extLst>
                </a:gridCol>
                <a:gridCol w="2074076">
                  <a:extLst>
                    <a:ext uri="{9D8B030D-6E8A-4147-A177-3AD203B41FA5}">
                      <a16:colId xmlns:a16="http://schemas.microsoft.com/office/drawing/2014/main" val="4013236547"/>
                    </a:ext>
                  </a:extLst>
                </a:gridCol>
                <a:gridCol w="2957172">
                  <a:extLst>
                    <a:ext uri="{9D8B030D-6E8A-4147-A177-3AD203B41FA5}">
                      <a16:colId xmlns:a16="http://schemas.microsoft.com/office/drawing/2014/main" val="3105230599"/>
                    </a:ext>
                  </a:extLst>
                </a:gridCol>
                <a:gridCol w="2467369">
                  <a:extLst>
                    <a:ext uri="{9D8B030D-6E8A-4147-A177-3AD203B41FA5}">
                      <a16:colId xmlns:a16="http://schemas.microsoft.com/office/drawing/2014/main" val="3023769530"/>
                    </a:ext>
                  </a:extLst>
                </a:gridCol>
                <a:gridCol w="2601135">
                  <a:extLst>
                    <a:ext uri="{9D8B030D-6E8A-4147-A177-3AD203B41FA5}">
                      <a16:colId xmlns:a16="http://schemas.microsoft.com/office/drawing/2014/main" val="3683667253"/>
                    </a:ext>
                  </a:extLst>
                </a:gridCol>
                <a:gridCol w="2486685">
                  <a:extLst>
                    <a:ext uri="{9D8B030D-6E8A-4147-A177-3AD203B41FA5}">
                      <a16:colId xmlns:a16="http://schemas.microsoft.com/office/drawing/2014/main" val="3215281621"/>
                    </a:ext>
                  </a:extLst>
                </a:gridCol>
              </a:tblGrid>
              <a:tr h="628256">
                <a:tc>
                  <a:txBody>
                    <a:bodyPr/>
                    <a:lstStyle/>
                    <a:p>
                      <a:pPr marL="0" marR="0" algn="ctr" fontAlgn="ctr">
                        <a:lnSpc>
                          <a:spcPct val="107000"/>
                        </a:lnSpc>
                        <a:spcBef>
                          <a:spcPts val="0"/>
                        </a:spcBef>
                        <a:spcAft>
                          <a:spcPts val="0"/>
                        </a:spcAft>
                      </a:pPr>
                      <a:r>
                        <a:rPr lang="en-US" sz="1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Clean Electricity</a:t>
                      </a:r>
                      <a:endParaRPr lang="en-US" sz="2700" b="0" i="0" u="none" strike="noStrike">
                        <a:solidFill>
                          <a:srgbClr val="000000"/>
                        </a:solidFill>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Transportation</a:t>
                      </a:r>
                      <a:endParaRPr lang="en-US" sz="2700" b="0" i="0" u="none" strike="noStrike">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Buildings</a:t>
                      </a:r>
                      <a:endParaRPr lang="en-US" sz="2700" b="0" i="0" u="none" strike="noStrike" dirty="0">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Food &amp; Land Use</a:t>
                      </a:r>
                      <a:endParaRPr lang="en-US" sz="2700" b="0" i="0" u="none" strike="noStrike">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Health, Education, &amp; Gender</a:t>
                      </a:r>
                      <a:endParaRPr lang="en-US" sz="2700" b="0" i="0" u="none" strike="noStrike">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fontAlgn="ctr">
                        <a:lnSpc>
                          <a:spcPct val="107000"/>
                        </a:lnSpc>
                        <a:spcBef>
                          <a:spcPts val="0"/>
                        </a:spcBef>
                        <a:spcAft>
                          <a:spcPts val="0"/>
                        </a:spcAft>
                      </a:pPr>
                      <a:r>
                        <a:rPr lang="en-US" sz="1900" b="1" i="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Environmental Activism across Sectors</a:t>
                      </a:r>
                      <a:endParaRPr lang="en-US" sz="2700" b="0" i="0" u="none" strike="noStrike" dirty="0">
                        <a:effectLst/>
                        <a:latin typeface="Arial" panose="020B0604020202020204" pitchFamily="34" charset="0"/>
                      </a:endParaRPr>
                    </a:p>
                  </a:txBody>
                  <a:tcPr marL="52120" marR="52120" marT="723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827270412"/>
                  </a:ext>
                </a:extLst>
              </a:tr>
              <a:tr h="855324">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Install rooftop solar or subscribe to community solar</a:t>
                      </a:r>
                      <a:endParaRPr lang="en-US" sz="2700" b="1" i="0" u="none" strike="noStrike" dirty="0">
                        <a:solidFill>
                          <a:schemeClr val="bg2">
                            <a:lumMod val="50000"/>
                          </a:schemeClr>
                        </a:solidFill>
                        <a:effectLst/>
                        <a:highlight>
                          <a:srgbClr val="FF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Make new car an EV or hybrid</a:t>
                      </a:r>
                      <a:endParaRPr lang="en-US" sz="2700" b="1" i="0" u="none" strike="noStrike">
                        <a:solidFill>
                          <a:schemeClr val="bg2">
                            <a:lumMod val="50000"/>
                          </a:schemeClr>
                        </a:solidFill>
                        <a:effectLst/>
                        <a:highlight>
                          <a:srgbClr val="FF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Replace gas/oil furnace or electric resistance heat OR AC with heat pump</a:t>
                      </a:r>
                      <a:endParaRPr lang="en-US" sz="2700" b="1" i="0" u="none" strike="noStrike" dirty="0">
                        <a:solidFill>
                          <a:schemeClr val="bg2">
                            <a:lumMod val="50000"/>
                          </a:schemeClr>
                        </a:solidFill>
                        <a:effectLst/>
                        <a:highlight>
                          <a:srgbClr val="FF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Cut down on meat or adopt vegan or plant-rich diet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Donate to school or fund girls’ education in a place where girls’ educ is repressed</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Volunteer for environmental org; focus on climate</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779118"/>
                  </a:ext>
                </a:extLst>
              </a:tr>
              <a:tr h="838984">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Switch to 100% clean electricity service provider</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Use public transit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Choose LED bulbs to replace incandescent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Grow a vegetable garden or buy from a local farm market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Give a microloan for a women-owned business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Direct career path toward clean energy or sustainability</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292362"/>
                  </a:ext>
                </a:extLst>
              </a:tr>
              <a:tr h="838984">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Consider geothermal as heat source for heat pump</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Cut air travel or buy carbon offset</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Get home energy assessment, take efficiency measures –  insulate, seal air leaks</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Compost food waste, leaves and grass clippings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Support women-owned businesses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Donate $s to environmental orgs focused on climate</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257493"/>
                  </a:ext>
                </a:extLst>
              </a:tr>
              <a:tr h="857001">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Invest in clean energy: community solar, wind, etc.</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Conduct virtual meetings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Replace fossil fuel appliances with electric – water or pool heater, dryer, stove</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Replace grass in lawn with native species; reduce mowing; plant trees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Donate to support family planning</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Run for office as environmental candidate</a:t>
                      </a:r>
                      <a:endParaRPr lang="en-US" sz="2700" b="1" i="0" u="none" strike="noStrike" dirty="0">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4105020"/>
                  </a:ext>
                </a:extLst>
              </a:tr>
              <a:tr h="838984">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Switch to solar heat for hot water or pool</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Walk, bike or join a carpool when possible</a:t>
                      </a:r>
                      <a:endParaRPr lang="en-US" sz="2700" b="1" i="0" u="none" strike="noStrike" dirty="0">
                        <a:solidFill>
                          <a:schemeClr val="bg2">
                            <a:lumMod val="50000"/>
                          </a:schemeClr>
                        </a:solidFill>
                        <a:effectLst/>
                        <a:highlight>
                          <a:srgbClr val="FF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Install smart thermostat; more moderate temps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Replace fossil fuel lawn equipment with electric or battery</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Help elect women, BIPOC &amp; climate friendly candidates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Consume less; waste less, esp. plastics</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8590253"/>
                  </a:ext>
                </a:extLst>
              </a:tr>
              <a:tr h="1096577">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gov’t FOR clean energy projects, against new fossil fuel projects</a:t>
                      </a:r>
                      <a:endParaRPr lang="en-US" sz="2700" b="1" i="0" u="none" strike="noStrike">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greener vehicles, high speed rail, network of charging stations</a:t>
                      </a:r>
                      <a:endParaRPr lang="en-US" sz="2700" b="1" i="0" u="none" strike="noStrike">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building codes – zero carbon buildings, rooftop solar, EV chargers, no gas hookups</a:t>
                      </a:r>
                      <a:endParaRPr lang="en-US" sz="2700" b="1" i="0" u="none" strike="noStrike">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Indigenous land rights, regenerative farming, against factory farms</a:t>
                      </a:r>
                      <a:endParaRPr lang="en-US" sz="2700" b="1" i="0" u="none" strike="noStrike">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equity in healthcare, education, &amp; jobs for women or BIPOC</a:t>
                      </a:r>
                      <a:endParaRPr lang="en-US" sz="2700" b="1" i="0" u="none" strike="noStrike" dirty="0">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Advocate for climate friendly actions in your town – municipal operations, services</a:t>
                      </a:r>
                      <a:endParaRPr lang="en-US" sz="2700" b="1" i="0" u="none" strike="noStrike" dirty="0">
                        <a:solidFill>
                          <a:schemeClr val="bg2">
                            <a:lumMod val="50000"/>
                          </a:schemeClr>
                        </a:solidFill>
                        <a:effectLst/>
                        <a:highlight>
                          <a:srgbClr val="00FF00"/>
                        </a:highligh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5429621"/>
                  </a:ext>
                </a:extLst>
              </a:tr>
              <a:tr h="581391">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electricity</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transportation</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buildings</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food &amp; land use</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 health, educ, gender</a:t>
                      </a:r>
                      <a:endParaRPr lang="en-US" sz="2700" b="1" i="0" u="none" strike="noStrike">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b="1" i="0" u="none" strike="noStrike"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Custom action</a:t>
                      </a:r>
                      <a:endParaRPr lang="en-US" sz="2700" b="1" i="0" u="none" strike="noStrike" dirty="0">
                        <a:solidFill>
                          <a:schemeClr val="bg2">
                            <a:lumMod val="50000"/>
                          </a:schemeClr>
                        </a:solidFill>
                        <a:effectLst/>
                        <a:latin typeface="Arial" panose="020B0604020202020204" pitchFamily="34" charset="0"/>
                      </a:endParaRPr>
                    </a:p>
                  </a:txBody>
                  <a:tcPr marL="52120" marR="52120" marT="723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1079335"/>
                  </a:ext>
                </a:extLst>
              </a:tr>
            </a:tbl>
          </a:graphicData>
        </a:graphic>
      </p:graphicFrame>
    </p:spTree>
    <p:extLst>
      <p:ext uri="{BB962C8B-B14F-4D97-AF65-F5344CB8AC3E}">
        <p14:creationId xmlns:p14="http://schemas.microsoft.com/office/powerpoint/2010/main" val="279524649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50"/>
                </a:solidFill>
              </a:rPr>
              <a:t>OTHER ACTIONS WE CAN TAKE NOW</a:t>
            </a:r>
          </a:p>
        </p:txBody>
      </p:sp>
      <p:sp>
        <p:nvSpPr>
          <p:cNvPr id="3" name="Text Placeholder 2"/>
          <p:cNvSpPr>
            <a:spLocks noGrp="1"/>
          </p:cNvSpPr>
          <p:nvPr>
            <p:ph type="body" idx="1"/>
          </p:nvPr>
        </p:nvSpPr>
        <p:spPr>
          <a:xfrm>
            <a:off x="677333" y="1492551"/>
            <a:ext cx="15244837" cy="7228116"/>
          </a:xfrm>
        </p:spPr>
        <p:txBody>
          <a:bodyPr>
            <a:normAutofit fontScale="92500" lnSpcReduction="20000"/>
          </a:bodyPr>
          <a:lstStyle/>
          <a:p>
            <a:r>
              <a:rPr lang="en-US" sz="4000" b="1" dirty="0"/>
              <a:t>Eat less (or no) meat.</a:t>
            </a:r>
          </a:p>
          <a:p>
            <a:r>
              <a:rPr lang="en-US" sz="4000" b="1" dirty="0"/>
              <a:t>Buy local produce. Look for regenerative (soil) farming and no pesticides.</a:t>
            </a:r>
          </a:p>
          <a:p>
            <a:r>
              <a:rPr lang="en-US" sz="4000" b="1" dirty="0"/>
              <a:t>Cut food waste. Compost.</a:t>
            </a:r>
          </a:p>
          <a:p>
            <a:r>
              <a:rPr lang="en-US" sz="4000" b="1" dirty="0"/>
              <a:t>Replace lawn with native plants. Stop mowing. Compost leaves. Plant trees. </a:t>
            </a:r>
          </a:p>
          <a:p>
            <a:r>
              <a:rPr lang="en-US" sz="4000" b="1" dirty="0"/>
              <a:t>Use less energy. Turn back thermostat. Hang clothes to dry; use cold water wash. Cook on electric cooktop, microwave, toaster oven.</a:t>
            </a:r>
          </a:p>
          <a:p>
            <a:r>
              <a:rPr lang="en-US" sz="4000" b="1" dirty="0"/>
              <a:t>Use less plastic. Buy less stuff.</a:t>
            </a:r>
          </a:p>
          <a:p>
            <a:r>
              <a:rPr lang="en-US" sz="4000" b="1" dirty="0"/>
              <a:t>Use public transportation. Travel less.</a:t>
            </a:r>
          </a:p>
          <a:p>
            <a:r>
              <a:rPr lang="en-US" sz="4000" b="1" dirty="0"/>
              <a:t>Conserve water, both indoors and on property – avoid runoff.</a:t>
            </a:r>
          </a:p>
        </p:txBody>
      </p:sp>
    </p:spTree>
    <p:extLst>
      <p:ext uri="{BB962C8B-B14F-4D97-AF65-F5344CB8AC3E}">
        <p14:creationId xmlns:p14="http://schemas.microsoft.com/office/powerpoint/2010/main" val="4627486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2019_TruthInTen_Keynote_USEnglish_Locked.020.jpeg" descr="2019_TruthInTen_Keynote_USEnglish_Locked.020.jpeg"/>
          <p:cNvPicPr>
            <a:picLocks noChangeAspect="1"/>
          </p:cNvPicPr>
          <p:nvPr/>
        </p:nvPicPr>
        <p:blipFill>
          <a:blip r:embed="rId3"/>
          <a:stretch>
            <a:fillRect/>
          </a:stretch>
        </p:blipFill>
        <p:spPr>
          <a:xfrm>
            <a:off x="0" y="0"/>
            <a:ext cx="16256000" cy="9144000"/>
          </a:xfrm>
          <a:prstGeom prst="rect">
            <a:avLst/>
          </a:prstGeom>
          <a:ln w="12700">
            <a:miter lim="400000"/>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6" name="Photo © 2020 Marco Bertorello/AFP via Getty Images"/>
          <p:cNvSpPr txBox="1"/>
          <p:nvPr/>
        </p:nvSpPr>
        <p:spPr>
          <a:xfrm>
            <a:off x="914400" y="8686800"/>
            <a:ext cx="6879753" cy="235962"/>
          </a:xfrm>
          <a:prstGeom prst="rect">
            <a:avLst/>
          </a:prstGeom>
          <a:ln w="12700">
            <a:miter lim="400000"/>
          </a:ln>
          <a:effectLst>
            <a:outerShdw blurRad="25400" dist="25400" dir="5400000" rotWithShape="0">
              <a:srgbClr val="000000">
                <a:alpha val="70037"/>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5400" tIns="25400" rIns="25400" bIns="25400" anchor="b">
            <a:spAutoFit/>
          </a:bodyPr>
          <a:lstStyle>
            <a:lvl1pPr>
              <a:defRPr sz="1200">
                <a:solidFill>
                  <a:srgbClr val="FFFFFF">
                    <a:alpha val="50323"/>
                  </a:srgbClr>
                </a:solidFill>
              </a:defRPr>
            </a:lvl1pPr>
          </a:lstStyle>
          <a:p>
            <a:endParaRPr dirty="0">
              <a:solidFill>
                <a:srgbClr val="FFFFFF">
                  <a:alpha val="90000"/>
                </a:srgbClr>
              </a:solidFill>
            </a:endParaRPr>
          </a:p>
        </p:txBody>
      </p:sp>
      <p:sp>
        <p:nvSpPr>
          <p:cNvPr id="4757" name="Rectangle"/>
          <p:cNvSpPr/>
          <p:nvPr/>
        </p:nvSpPr>
        <p:spPr>
          <a:xfrm>
            <a:off x="10121108" y="2660375"/>
            <a:ext cx="6134893" cy="2434978"/>
          </a:xfrm>
          <a:prstGeom prst="rect">
            <a:avLst/>
          </a:prstGeom>
          <a:solidFill>
            <a:srgbClr val="000000">
              <a:alpha val="60426"/>
            </a:srgbClr>
          </a:solidFill>
          <a:ln w="25400">
            <a:miter lim="400000"/>
          </a:ln>
        </p:spPr>
        <p:txBody>
          <a:bodyPr lIns="38100" tIns="38100" rIns="38100" bIns="38100"/>
          <a:lstStyle/>
          <a:p>
            <a:endParaRPr/>
          </a:p>
        </p:txBody>
      </p:sp>
      <p:pic>
        <p:nvPicPr>
          <p:cNvPr id="3" name="Picture 2">
            <a:extLst>
              <a:ext uri="{FF2B5EF4-FFF2-40B4-BE49-F238E27FC236}">
                <a16:creationId xmlns:a16="http://schemas.microsoft.com/office/drawing/2014/main" id="{AB473DEF-0336-4706-82F2-B54ED066A945}"/>
              </a:ext>
            </a:extLst>
          </p:cNvPr>
          <p:cNvPicPr>
            <a:picLocks noChangeAspect="1"/>
          </p:cNvPicPr>
          <p:nvPr/>
        </p:nvPicPr>
        <p:blipFill>
          <a:blip r:embed="rId3"/>
          <a:stretch>
            <a:fillRect/>
          </a:stretch>
        </p:blipFill>
        <p:spPr>
          <a:xfrm>
            <a:off x="0" y="0"/>
            <a:ext cx="16256000" cy="9025559"/>
          </a:xfrm>
          <a:prstGeom prst="rect">
            <a:avLst/>
          </a:prstGeom>
        </p:spPr>
      </p:pic>
    </p:spTree>
    <p:extLst>
      <p:ext uri="{BB962C8B-B14F-4D97-AF65-F5344CB8AC3E}">
        <p14:creationId xmlns:p14="http://schemas.microsoft.com/office/powerpoint/2010/main" val="2304016153"/>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iterate>
                                    <p:tmAbs val="0"/>
                                  </p:iterate>
                                  <p:childTnLst>
                                    <p:set>
                                      <p:cBhvr>
                                        <p:cTn id="6" fill="hold"/>
                                        <p:tgtEl>
                                          <p:spTgt spid="4757"/>
                                        </p:tgtEl>
                                        <p:attrNameLst>
                                          <p:attrName>style.visibility</p:attrName>
                                        </p:attrNameLst>
                                      </p:cBhvr>
                                      <p:to>
                                        <p:strVal val="visible"/>
                                      </p:to>
                                    </p:set>
                                    <p:animEffect transition="in" filter="wipe(right)">
                                      <p:cBhvr>
                                        <p:cTn id="7" dur="700"/>
                                        <p:tgtEl>
                                          <p:spTgt spid="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7"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6" name="Sea Level Rise"/>
          <p:cNvSpPr/>
          <p:nvPr/>
        </p:nvSpPr>
        <p:spPr>
          <a:xfrm>
            <a:off x="11442700" y="7099300"/>
            <a:ext cx="3494454"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Sea Level Rise</a:t>
            </a:r>
          </a:p>
        </p:txBody>
      </p:sp>
      <p:sp>
        <p:nvSpPr>
          <p:cNvPr id="3791" name="Infectious Diseases"/>
          <p:cNvSpPr/>
          <p:nvPr/>
        </p:nvSpPr>
        <p:spPr>
          <a:xfrm>
            <a:off x="11442700" y="6299200"/>
            <a:ext cx="4531476"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Infectious Diseases</a:t>
            </a:r>
          </a:p>
        </p:txBody>
      </p:sp>
      <p:sp>
        <p:nvSpPr>
          <p:cNvPr id="3792" name="Our Way of Life"/>
          <p:cNvSpPr/>
          <p:nvPr/>
        </p:nvSpPr>
        <p:spPr>
          <a:xfrm>
            <a:off x="11442700" y="5499100"/>
            <a:ext cx="3657452"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Our Way of Life</a:t>
            </a:r>
          </a:p>
        </p:txBody>
      </p:sp>
      <p:sp>
        <p:nvSpPr>
          <p:cNvPr id="3789" name="Ecosystem Loss"/>
          <p:cNvSpPr/>
          <p:nvPr/>
        </p:nvSpPr>
        <p:spPr>
          <a:xfrm>
            <a:off x="11442700" y="4699000"/>
            <a:ext cx="3889251"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Ecosystem Loss</a:t>
            </a:r>
          </a:p>
        </p:txBody>
      </p:sp>
      <p:sp>
        <p:nvSpPr>
          <p:cNvPr id="3788" name="Water Scarcity"/>
          <p:cNvSpPr/>
          <p:nvPr/>
        </p:nvSpPr>
        <p:spPr>
          <a:xfrm>
            <a:off x="11442700" y="3898900"/>
            <a:ext cx="3461247"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Water Scarcity</a:t>
            </a:r>
          </a:p>
        </p:txBody>
      </p:sp>
      <p:sp>
        <p:nvSpPr>
          <p:cNvPr id="3787" name="Famine"/>
          <p:cNvSpPr/>
          <p:nvPr/>
        </p:nvSpPr>
        <p:spPr>
          <a:xfrm>
            <a:off x="11442700" y="3098800"/>
            <a:ext cx="1937185"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Famine</a:t>
            </a:r>
          </a:p>
        </p:txBody>
      </p:sp>
      <p:sp>
        <p:nvSpPr>
          <p:cNvPr id="3781" name="Melting Glaciers"/>
          <p:cNvSpPr/>
          <p:nvPr/>
        </p:nvSpPr>
        <p:spPr>
          <a:xfrm>
            <a:off x="11442700" y="2298700"/>
            <a:ext cx="3814589"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Melting Glaciers</a:t>
            </a:r>
          </a:p>
        </p:txBody>
      </p:sp>
      <p:sp>
        <p:nvSpPr>
          <p:cNvPr id="3790" name="Species Extinction"/>
          <p:cNvSpPr/>
          <p:nvPr/>
        </p:nvSpPr>
        <p:spPr>
          <a:xfrm>
            <a:off x="11442700" y="1498600"/>
            <a:ext cx="4333317"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Species Extinction</a:t>
            </a:r>
          </a:p>
        </p:txBody>
      </p:sp>
      <p:sp>
        <p:nvSpPr>
          <p:cNvPr id="3784" name="Climate Refugees"/>
          <p:cNvSpPr/>
          <p:nvPr/>
        </p:nvSpPr>
        <p:spPr>
          <a:xfrm>
            <a:off x="749300" y="7099300"/>
            <a:ext cx="4111067"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Climate Refugees</a:t>
            </a:r>
          </a:p>
        </p:txBody>
      </p:sp>
      <p:sp>
        <p:nvSpPr>
          <p:cNvPr id="3783" name="Infrastructure Loss"/>
          <p:cNvSpPr/>
          <p:nvPr/>
        </p:nvSpPr>
        <p:spPr>
          <a:xfrm>
            <a:off x="749300" y="6299200"/>
            <a:ext cx="4431854"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Infrastructure Loss</a:t>
            </a:r>
          </a:p>
        </p:txBody>
      </p:sp>
      <p:sp>
        <p:nvSpPr>
          <p:cNvPr id="3782" name="Ocean Acification"/>
          <p:cNvSpPr/>
          <p:nvPr/>
        </p:nvSpPr>
        <p:spPr>
          <a:xfrm>
            <a:off x="749300" y="5499100"/>
            <a:ext cx="4514113"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Ocean Acidification</a:t>
            </a:r>
          </a:p>
        </p:txBody>
      </p:sp>
      <p:sp>
        <p:nvSpPr>
          <p:cNvPr id="3777" name="Storm Damage"/>
          <p:cNvSpPr/>
          <p:nvPr/>
        </p:nvSpPr>
        <p:spPr>
          <a:xfrm>
            <a:off x="749300" y="4699000"/>
            <a:ext cx="3518111"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Storm Damage</a:t>
            </a:r>
          </a:p>
        </p:txBody>
      </p:sp>
      <p:sp>
        <p:nvSpPr>
          <p:cNvPr id="3779" name="Drought"/>
          <p:cNvSpPr/>
          <p:nvPr/>
        </p:nvSpPr>
        <p:spPr>
          <a:xfrm>
            <a:off x="749300" y="3898900"/>
            <a:ext cx="2109081"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Drought</a:t>
            </a:r>
          </a:p>
        </p:txBody>
      </p:sp>
      <p:sp>
        <p:nvSpPr>
          <p:cNvPr id="3778" name="Wildfires"/>
          <p:cNvSpPr/>
          <p:nvPr/>
        </p:nvSpPr>
        <p:spPr>
          <a:xfrm>
            <a:off x="749300" y="3098800"/>
            <a:ext cx="2254064"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Wildfires</a:t>
            </a:r>
          </a:p>
        </p:txBody>
      </p:sp>
      <p:sp>
        <p:nvSpPr>
          <p:cNvPr id="3780" name="Floods &amp; Mudslides"/>
          <p:cNvSpPr/>
          <p:nvPr/>
        </p:nvSpPr>
        <p:spPr>
          <a:xfrm>
            <a:off x="749300" y="2298700"/>
            <a:ext cx="4579225"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Floods &amp; Mudslides</a:t>
            </a:r>
          </a:p>
        </p:txBody>
      </p:sp>
      <p:sp>
        <p:nvSpPr>
          <p:cNvPr id="3785" name="Political Instability"/>
          <p:cNvSpPr/>
          <p:nvPr/>
        </p:nvSpPr>
        <p:spPr>
          <a:xfrm>
            <a:off x="749300" y="1498600"/>
            <a:ext cx="4283615" cy="54610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marL="317500" indent="-317500">
              <a:buClr>
                <a:srgbClr val="FFFFFF"/>
              </a:buClr>
              <a:buSzPct val="70000"/>
              <a:buChar char="$"/>
              <a:defRPr sz="3500" i="1">
                <a:solidFill>
                  <a:srgbClr val="FF1314"/>
                </a:solidFill>
              </a:defRPr>
            </a:lvl1pPr>
          </a:lstStyle>
          <a:p>
            <a:pPr marL="317500" marR="0" lvl="0" indent="-317500" algn="l" defTabSz="457200" rtl="0" eaLnBrk="1" fontAlgn="auto" latinLnBrk="0" hangingPunct="0">
              <a:lnSpc>
                <a:spcPct val="100000"/>
              </a:lnSpc>
              <a:spcBef>
                <a:spcPts val="0"/>
              </a:spcBef>
              <a:spcAft>
                <a:spcPts val="0"/>
              </a:spcAft>
              <a:buClr>
                <a:srgbClr val="FFFFFF"/>
              </a:buClr>
              <a:buSzPct val="70000"/>
              <a:buFontTx/>
              <a:buChar char="$"/>
              <a:tabLst/>
              <a:defRPr/>
            </a:pPr>
            <a:r>
              <a:rPr kumimoji="0" sz="3500" b="1" i="1" u="none" strike="noStrike" kern="0" cap="none" spc="0" normalizeH="0" baseline="0" noProof="0">
                <a:ln>
                  <a:noFill/>
                </a:ln>
                <a:solidFill>
                  <a:srgbClr val="FF1314"/>
                </a:solidFill>
                <a:effectLst/>
                <a:uLnTx/>
                <a:uFillTx/>
                <a:latin typeface="Arial"/>
                <a:cs typeface="Arial"/>
                <a:sym typeface="Arial"/>
              </a:rPr>
              <a:t>Political Instability</a:t>
            </a:r>
          </a:p>
        </p:txBody>
      </p:sp>
      <p:sp>
        <p:nvSpPr>
          <p:cNvPr id="3793" name="The #1 Threat to the Global Economy"/>
          <p:cNvSpPr/>
          <p:nvPr/>
        </p:nvSpPr>
        <p:spPr>
          <a:xfrm>
            <a:off x="5509097" y="7868570"/>
            <a:ext cx="4916535" cy="105226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spAutoFit/>
          </a:bodyPr>
          <a:lstStyle/>
          <a:p>
            <a:pPr marL="317500" marR="0" lvl="0" indent="-317500" algn="ctr" defTabSz="457200" rtl="0" eaLnBrk="1" fontAlgn="auto" latinLnBrk="0" hangingPunct="0">
              <a:lnSpc>
                <a:spcPct val="100000"/>
              </a:lnSpc>
              <a:spcBef>
                <a:spcPts val="0"/>
              </a:spcBef>
              <a:spcAft>
                <a:spcPts val="0"/>
              </a:spcAft>
              <a:buClr>
                <a:srgbClr val="FFFFFF"/>
              </a:buClr>
              <a:buSzPct val="70000"/>
              <a:buFontTx/>
              <a:buChar char="$"/>
              <a:tabLst/>
              <a:defRPr sz="3500" i="1"/>
            </a:pPr>
            <a:r>
              <a:rPr kumimoji="0" sz="3500" b="1" i="1" u="none" strike="noStrike" kern="0" cap="none" spc="0" normalizeH="0" baseline="0" noProof="0">
                <a:ln>
                  <a:noFill/>
                </a:ln>
                <a:solidFill>
                  <a:srgbClr val="FFFFFF"/>
                </a:solidFill>
                <a:effectLst/>
                <a:uLnTx/>
                <a:uFillTx/>
                <a:latin typeface="Arial"/>
                <a:cs typeface="Arial"/>
                <a:sym typeface="Arial"/>
              </a:rPr>
              <a:t>“The </a:t>
            </a:r>
            <a:r>
              <a:rPr kumimoji="0" sz="3500" b="1" i="1" u="none" strike="noStrike" kern="0" cap="none" spc="0" normalizeH="0" baseline="0" noProof="0">
                <a:ln>
                  <a:noFill/>
                </a:ln>
                <a:solidFill>
                  <a:srgbClr val="FF1314"/>
                </a:solidFill>
                <a:effectLst/>
                <a:uLnTx/>
                <a:uFillTx/>
                <a:latin typeface="Arial"/>
                <a:cs typeface="Arial"/>
                <a:sym typeface="Arial"/>
              </a:rPr>
              <a:t>#1 Threat</a:t>
            </a:r>
            <a:r>
              <a:rPr kumimoji="0" sz="3500" b="1" i="1" u="none" strike="noStrike" kern="0" cap="none" spc="0" normalizeH="0" baseline="0" noProof="0">
                <a:ln>
                  <a:noFill/>
                </a:ln>
                <a:solidFill>
                  <a:srgbClr val="FFFFFF"/>
                </a:solidFill>
                <a:effectLst/>
                <a:uLnTx/>
                <a:uFillTx/>
                <a:latin typeface="Arial"/>
                <a:cs typeface="Arial"/>
                <a:sym typeface="Arial"/>
              </a:rPr>
              <a:t> to the </a:t>
            </a:r>
            <a:br>
              <a:rPr kumimoji="0" sz="3500" b="1" i="1" u="none" strike="noStrike" kern="0" cap="none" spc="0" normalizeH="0" baseline="0" noProof="0">
                <a:ln>
                  <a:noFill/>
                </a:ln>
                <a:solidFill>
                  <a:srgbClr val="FFFFFF"/>
                </a:solidFill>
                <a:effectLst/>
                <a:uLnTx/>
                <a:uFillTx/>
                <a:latin typeface="Arial"/>
                <a:cs typeface="Arial"/>
                <a:sym typeface="Arial"/>
              </a:rPr>
            </a:br>
            <a:r>
              <a:rPr kumimoji="0" sz="3500" b="1" i="1" u="none" strike="noStrike" kern="0" cap="none" spc="0" normalizeH="0" baseline="0" noProof="0">
                <a:ln>
                  <a:noFill/>
                </a:ln>
                <a:solidFill>
                  <a:srgbClr val="FFFFFF"/>
                </a:solidFill>
                <a:effectLst/>
                <a:uLnTx/>
                <a:uFillTx/>
                <a:latin typeface="Arial"/>
                <a:cs typeface="Arial"/>
                <a:sym typeface="Arial"/>
              </a:rPr>
              <a:t>Global Economy”</a:t>
            </a:r>
          </a:p>
        </p:txBody>
      </p:sp>
      <p:sp>
        <p:nvSpPr>
          <p:cNvPr id="3829" name="And Much Much More"/>
          <p:cNvSpPr/>
          <p:nvPr/>
        </p:nvSpPr>
        <p:spPr>
          <a:xfrm>
            <a:off x="3718352" y="7703470"/>
            <a:ext cx="8498025" cy="840750"/>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spAutoFit/>
          </a:bodyPr>
          <a:lstStyle>
            <a:lvl1pPr algn="ctr">
              <a:defRPr sz="5500" i="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5500" b="1" i="1" u="none" strike="noStrike" kern="0" cap="none" spc="0" normalizeH="0" baseline="0" noProof="0">
                <a:ln>
                  <a:noFill/>
                </a:ln>
                <a:solidFill>
                  <a:srgbClr val="FFFFFF"/>
                </a:solidFill>
                <a:effectLst/>
                <a:uLnTx/>
                <a:uFillTx/>
                <a:latin typeface="Arial"/>
                <a:cs typeface="Arial"/>
                <a:sym typeface="Arial"/>
              </a:rPr>
              <a:t>… And much, much more</a:t>
            </a:r>
          </a:p>
        </p:txBody>
      </p:sp>
      <p:grpSp>
        <p:nvGrpSpPr>
          <p:cNvPr id="92" name="Dollar Sign 6"/>
          <p:cNvGrpSpPr>
            <a:grpSpLocks/>
          </p:cNvGrpSpPr>
          <p:nvPr/>
        </p:nvGrpSpPr>
        <p:grpSpPr bwMode="auto">
          <a:xfrm>
            <a:off x="6834552" y="2540851"/>
            <a:ext cx="381000" cy="542925"/>
            <a:chOff x="0" y="0"/>
            <a:chExt cx="381000" cy="544259"/>
          </a:xfrm>
        </p:grpSpPr>
        <p:sp>
          <p:nvSpPr>
            <p:cNvPr id="93"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94"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89" name="Dollar Sign 5"/>
          <p:cNvGrpSpPr>
            <a:grpSpLocks/>
          </p:cNvGrpSpPr>
          <p:nvPr/>
        </p:nvGrpSpPr>
        <p:grpSpPr bwMode="auto">
          <a:xfrm>
            <a:off x="7240955" y="2540851"/>
            <a:ext cx="381000" cy="542925"/>
            <a:chOff x="0" y="0"/>
            <a:chExt cx="381000" cy="544259"/>
          </a:xfrm>
        </p:grpSpPr>
        <p:sp>
          <p:nvSpPr>
            <p:cNvPr id="90"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91"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86" name="Dollar Sign 4"/>
          <p:cNvGrpSpPr>
            <a:grpSpLocks/>
          </p:cNvGrpSpPr>
          <p:nvPr/>
        </p:nvGrpSpPr>
        <p:grpSpPr bwMode="auto">
          <a:xfrm>
            <a:off x="7647355" y="2540851"/>
            <a:ext cx="381000" cy="542925"/>
            <a:chOff x="0" y="0"/>
            <a:chExt cx="381000" cy="544259"/>
          </a:xfrm>
        </p:grpSpPr>
        <p:sp>
          <p:nvSpPr>
            <p:cNvPr id="87"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88"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83" name="Dollar Sign 3"/>
          <p:cNvGrpSpPr>
            <a:grpSpLocks/>
          </p:cNvGrpSpPr>
          <p:nvPr/>
        </p:nvGrpSpPr>
        <p:grpSpPr bwMode="auto">
          <a:xfrm>
            <a:off x="8053752" y="2540851"/>
            <a:ext cx="381000" cy="542925"/>
            <a:chOff x="0" y="0"/>
            <a:chExt cx="381000" cy="544259"/>
          </a:xfrm>
        </p:grpSpPr>
        <p:sp>
          <p:nvSpPr>
            <p:cNvPr id="84"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85"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80" name="Dollar Sign 2"/>
          <p:cNvGrpSpPr>
            <a:grpSpLocks/>
          </p:cNvGrpSpPr>
          <p:nvPr/>
        </p:nvGrpSpPr>
        <p:grpSpPr bwMode="auto">
          <a:xfrm>
            <a:off x="8460155" y="2540851"/>
            <a:ext cx="381000" cy="542925"/>
            <a:chOff x="0" y="0"/>
            <a:chExt cx="381000" cy="544259"/>
          </a:xfrm>
        </p:grpSpPr>
        <p:sp>
          <p:nvSpPr>
            <p:cNvPr id="81"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82"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grpSp>
        <p:nvGrpSpPr>
          <p:cNvPr id="77" name="Dollar Sign 1"/>
          <p:cNvGrpSpPr>
            <a:grpSpLocks/>
          </p:cNvGrpSpPr>
          <p:nvPr/>
        </p:nvGrpSpPr>
        <p:grpSpPr bwMode="auto">
          <a:xfrm>
            <a:off x="8866555" y="2540851"/>
            <a:ext cx="381000" cy="542925"/>
            <a:chOff x="0" y="0"/>
            <a:chExt cx="381000" cy="544259"/>
          </a:xfrm>
        </p:grpSpPr>
        <p:sp>
          <p:nvSpPr>
            <p:cNvPr id="78"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sp>
          <p:nvSpPr>
            <p:cNvPr id="79"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pPr marL="0" marR="0" lvl="0" indent="0" algn="l" defTabSz="457200" rtl="0" eaLnBrk="1" fontAlgn="base" latinLnBrk="0" hangingPunct="0">
                <a:lnSpc>
                  <a:spcPct val="10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a:cs typeface="Arial"/>
                  <a:sym typeface="Arial" pitchFamily="34" charset="0"/>
                </a:rPr>
                <a:t>$</a:t>
              </a:r>
              <a:endParaRPr kumimoji="0" lang="en-US" altLang="en-US" sz="1200" b="0" i="0" u="none" strike="noStrike" kern="1200" cap="none" spc="0" normalizeH="0" baseline="0" noProof="0">
                <a:ln>
                  <a:noFill/>
                </a:ln>
                <a:solidFill>
                  <a:srgbClr val="FFFFFF"/>
                </a:solidFill>
                <a:effectLst/>
                <a:uLnTx/>
                <a:uFillTx/>
                <a:latin typeface="Arial"/>
                <a:cs typeface="Arial"/>
                <a:sym typeface="Arial" pitchFamily="34" charset="0"/>
              </a:endParaRPr>
            </a:p>
          </p:txBody>
        </p:sp>
      </p:grpSp>
      <p:pic>
        <p:nvPicPr>
          <p:cNvPr id="3812" name="Cash Register Image"/>
          <p:cNvPicPr>
            <a:picLocks noChangeAspect="1"/>
          </p:cNvPicPr>
          <p:nvPr/>
        </p:nvPicPr>
        <p:blipFill>
          <a:blip r:embed="rId7"/>
          <a:stretch>
            <a:fillRect/>
          </a:stretch>
        </p:blipFill>
        <p:spPr>
          <a:xfrm>
            <a:off x="5509097" y="1716442"/>
            <a:ext cx="5219701" cy="5451687"/>
          </a:xfrm>
          <a:prstGeom prst="rect">
            <a:avLst/>
          </a:prstGeom>
          <a:ln w="12700">
            <a:miter lim="400000"/>
          </a:ln>
        </p:spPr>
      </p:pic>
      <p:sp>
        <p:nvSpPr>
          <p:cNvPr id="3776" name="TItle"/>
          <p:cNvSpPr>
            <a:spLocks noGrp="1"/>
          </p:cNvSpPr>
          <p:nvPr>
            <p:ph type="title"/>
          </p:nvPr>
        </p:nvSpPr>
        <p:spPr>
          <a:xfrm>
            <a:off x="854547" y="254000"/>
            <a:ext cx="14528801" cy="762000"/>
          </a:xfrm>
          <a:prstGeom prst="rect">
            <a:avLst/>
          </a:prstGeom>
        </p:spPr>
        <p:txBody>
          <a:bodyPr/>
          <a:lstStyle>
            <a:lvl1pPr>
              <a:lnSpc>
                <a:spcPts val="6600"/>
              </a:lnSpc>
              <a:defRPr sz="5500"/>
            </a:lvl1pPr>
          </a:lstStyle>
          <a:p>
            <a:r>
              <a:t>The Cost of Carbon</a:t>
            </a:r>
          </a:p>
        </p:txBody>
      </p:sp>
      <p:sp>
        <p:nvSpPr>
          <p:cNvPr id="3831" name="Attribution"/>
          <p:cNvSpPr/>
          <p:nvPr/>
        </p:nvSpPr>
        <p:spPr>
          <a:xfrm>
            <a:off x="914400" y="8686800"/>
            <a:ext cx="2165698" cy="223615"/>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b">
            <a:spAutoFit/>
          </a:bodyPr>
          <a:lstStyle>
            <a:lvl1pPr>
              <a:defRPr sz="1200">
                <a:solidFill>
                  <a:srgbClr val="FFFFFF">
                    <a:alpha val="50000"/>
                  </a:srgbClr>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a:ln>
                  <a:noFill/>
                </a:ln>
                <a:solidFill>
                  <a:srgbClr val="FFFFFF">
                    <a:alpha val="50000"/>
                  </a:srgbClr>
                </a:solidFill>
                <a:effectLst/>
                <a:uLnTx/>
                <a:uFillTx/>
                <a:latin typeface="Arial"/>
                <a:cs typeface="Arial"/>
                <a:sym typeface="Arial"/>
              </a:rPr>
              <a:t>© 2005 </a:t>
            </a:r>
            <a:r>
              <a:rPr kumimoji="0" sz="1200" b="1" i="0" u="none" strike="noStrike" kern="0" cap="none" spc="0" normalizeH="0" baseline="0" noProof="0" err="1">
                <a:ln>
                  <a:noFill/>
                </a:ln>
                <a:solidFill>
                  <a:srgbClr val="FFFFFF">
                    <a:alpha val="50000"/>
                  </a:srgbClr>
                </a:solidFill>
                <a:effectLst/>
                <a:uLnTx/>
                <a:uFillTx/>
                <a:latin typeface="Arial"/>
                <a:cs typeface="Arial"/>
                <a:sym typeface="Arial"/>
              </a:rPr>
              <a:t>iStockphoto</a:t>
            </a:r>
            <a:r>
              <a:rPr kumimoji="0" sz="1200" b="1" i="0" u="none" strike="noStrike" kern="0" cap="none" spc="0" normalizeH="0" baseline="0" noProof="0">
                <a:ln>
                  <a:noFill/>
                </a:ln>
                <a:solidFill>
                  <a:srgbClr val="FFFFFF">
                    <a:alpha val="50000"/>
                  </a:srgbClr>
                </a:solidFill>
                <a:effectLst/>
                <a:uLnTx/>
                <a:uFillTx/>
                <a:latin typeface="Arial"/>
                <a:cs typeface="Arial"/>
                <a:sym typeface="Arial"/>
              </a:rPr>
              <a:t>/</a:t>
            </a:r>
            <a:r>
              <a:rPr kumimoji="0" sz="1200" b="1" i="0" u="none" strike="noStrike" kern="0" cap="none" spc="0" normalizeH="0" baseline="0" noProof="0" err="1">
                <a:ln>
                  <a:noFill/>
                </a:ln>
                <a:solidFill>
                  <a:srgbClr val="FFFFFF">
                    <a:alpha val="50000"/>
                  </a:srgbClr>
                </a:solidFill>
                <a:effectLst/>
                <a:uLnTx/>
                <a:uFillTx/>
                <a:latin typeface="Arial"/>
                <a:cs typeface="Arial"/>
                <a:sym typeface="Arial"/>
              </a:rPr>
              <a:t>themoog</a:t>
            </a:r>
            <a:endParaRPr kumimoji="0" sz="1200" b="1" i="0" u="none" strike="noStrike" kern="0" cap="none" spc="0" normalizeH="0" baseline="0" noProof="0">
              <a:ln>
                <a:noFill/>
              </a:ln>
              <a:solidFill>
                <a:srgbClr val="FFFFFF">
                  <a:alpha val="50000"/>
                </a:srgbClr>
              </a:solidFill>
              <a:effectLst/>
              <a:uLnTx/>
              <a:uFillTx/>
              <a:latin typeface="Arial"/>
              <a:cs typeface="Arial"/>
              <a:sym typeface="Arial"/>
            </a:endParaRPr>
          </a:p>
        </p:txBody>
      </p:sp>
      <p:pic>
        <p:nvPicPr>
          <p:cNvPr id="5" name="Cash register_faster-3">
            <a:hlinkClick r:id="" action="ppaction://media"/>
            <a:extLst>
              <a:ext uri="{FF2B5EF4-FFF2-40B4-BE49-F238E27FC236}">
                <a16:creationId xmlns:a16="http://schemas.microsoft.com/office/drawing/2014/main" id="{5807C9B3-8CF6-4EAD-8943-48592AECB7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646400" y="9939338"/>
            <a:ext cx="609600" cy="609600"/>
          </a:xfrm>
          <a:prstGeom prst="rect">
            <a:avLst/>
          </a:prstGeom>
        </p:spPr>
      </p:pic>
      <p:pic>
        <p:nvPicPr>
          <p:cNvPr id="6" name="Cash register_faster-3">
            <a:hlinkClick r:id="" action="ppaction://media"/>
            <a:extLst>
              <a:ext uri="{FF2B5EF4-FFF2-40B4-BE49-F238E27FC236}">
                <a16:creationId xmlns:a16="http://schemas.microsoft.com/office/drawing/2014/main" id="{1F45A8AD-E7EE-4424-9B60-C16BC61BC4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010456" y="9917567"/>
            <a:ext cx="609600" cy="609600"/>
          </a:xfrm>
          <a:prstGeom prst="rect">
            <a:avLst/>
          </a:prstGeom>
        </p:spPr>
      </p:pic>
      <p:pic>
        <p:nvPicPr>
          <p:cNvPr id="7" name="Cash register_faster-3">
            <a:hlinkClick r:id="" action="ppaction://media"/>
            <a:extLst>
              <a:ext uri="{FF2B5EF4-FFF2-40B4-BE49-F238E27FC236}">
                <a16:creationId xmlns:a16="http://schemas.microsoft.com/office/drawing/2014/main" id="{55DDA3A8-C220-419B-86BE-FE0FAB13BC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828428" y="9939338"/>
            <a:ext cx="609600" cy="609600"/>
          </a:xfrm>
          <a:prstGeom prst="rect">
            <a:avLst/>
          </a:prstGeom>
        </p:spPr>
      </p:pic>
      <p:pic>
        <p:nvPicPr>
          <p:cNvPr id="8" name="Cash register_faster-3">
            <a:hlinkClick r:id="" action="ppaction://media"/>
            <a:extLst>
              <a:ext uri="{FF2B5EF4-FFF2-40B4-BE49-F238E27FC236}">
                <a16:creationId xmlns:a16="http://schemas.microsoft.com/office/drawing/2014/main" id="{29BBE251-6424-47D4-87B8-421AAA7FB3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192484" y="9994900"/>
            <a:ext cx="609600" cy="609600"/>
          </a:xfrm>
          <a:prstGeom prst="rect">
            <a:avLst/>
          </a:prstGeom>
        </p:spPr>
      </p:pic>
      <p:pic>
        <p:nvPicPr>
          <p:cNvPr id="9" name="Cash register_faster-3">
            <a:hlinkClick r:id="" action="ppaction://media"/>
            <a:extLst>
              <a:ext uri="{FF2B5EF4-FFF2-40B4-BE49-F238E27FC236}">
                <a16:creationId xmlns:a16="http://schemas.microsoft.com/office/drawing/2014/main" id="{865F132F-FD51-42A5-8325-7F65AEAB37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74512" y="9930267"/>
            <a:ext cx="609600" cy="609600"/>
          </a:xfrm>
          <a:prstGeom prst="rect">
            <a:avLst/>
          </a:prstGeom>
        </p:spPr>
      </p:pic>
      <p:pic>
        <p:nvPicPr>
          <p:cNvPr id="10" name="Cash register_faster-3">
            <a:hlinkClick r:id="" action="ppaction://media"/>
            <a:extLst>
              <a:ext uri="{FF2B5EF4-FFF2-40B4-BE49-F238E27FC236}">
                <a16:creationId xmlns:a16="http://schemas.microsoft.com/office/drawing/2014/main" id="{DF3C4067-C408-4024-9D57-B4B4BEA550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6540" y="10027570"/>
            <a:ext cx="609600" cy="609600"/>
          </a:xfrm>
          <a:prstGeom prst="rect">
            <a:avLst/>
          </a:prstGeom>
        </p:spPr>
      </p:pic>
      <p:pic>
        <p:nvPicPr>
          <p:cNvPr id="11" name="Cash register_faster-3">
            <a:hlinkClick r:id="" action="ppaction://media"/>
            <a:extLst>
              <a:ext uri="{FF2B5EF4-FFF2-40B4-BE49-F238E27FC236}">
                <a16:creationId xmlns:a16="http://schemas.microsoft.com/office/drawing/2014/main" id="{2D66B843-8C37-4FE3-844C-B991359D14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38568" y="9994900"/>
            <a:ext cx="609600" cy="609600"/>
          </a:xfrm>
          <a:prstGeom prst="rect">
            <a:avLst/>
          </a:prstGeom>
        </p:spPr>
      </p:pic>
      <p:pic>
        <p:nvPicPr>
          <p:cNvPr id="12" name="Cash register_faster-3">
            <a:hlinkClick r:id="" action="ppaction://media"/>
            <a:extLst>
              <a:ext uri="{FF2B5EF4-FFF2-40B4-BE49-F238E27FC236}">
                <a16:creationId xmlns:a16="http://schemas.microsoft.com/office/drawing/2014/main" id="{4C96E0CC-CECD-4F28-BF99-8AC4AB5DB7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20596" y="10027570"/>
            <a:ext cx="609600" cy="609600"/>
          </a:xfrm>
          <a:prstGeom prst="rect">
            <a:avLst/>
          </a:prstGeom>
        </p:spPr>
      </p:pic>
      <p:pic>
        <p:nvPicPr>
          <p:cNvPr id="13" name="Cash register_faster-3">
            <a:hlinkClick r:id="" action="ppaction://media"/>
            <a:extLst>
              <a:ext uri="{FF2B5EF4-FFF2-40B4-BE49-F238E27FC236}">
                <a16:creationId xmlns:a16="http://schemas.microsoft.com/office/drawing/2014/main" id="{FA9C0CDC-3751-425F-A871-41124C4C5A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83878" y="9940019"/>
            <a:ext cx="609600" cy="609600"/>
          </a:xfrm>
          <a:prstGeom prst="rect">
            <a:avLst/>
          </a:prstGeom>
        </p:spPr>
      </p:pic>
      <p:pic>
        <p:nvPicPr>
          <p:cNvPr id="14" name="Cash register_faster-3">
            <a:hlinkClick r:id="" action="ppaction://media"/>
            <a:extLst>
              <a:ext uri="{FF2B5EF4-FFF2-40B4-BE49-F238E27FC236}">
                <a16:creationId xmlns:a16="http://schemas.microsoft.com/office/drawing/2014/main" id="{5E5C217F-347B-4E7D-BAD3-4DF6136AC2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58644" y="9994899"/>
            <a:ext cx="609601" cy="609601"/>
          </a:xfrm>
          <a:prstGeom prst="rect">
            <a:avLst/>
          </a:prstGeom>
        </p:spPr>
      </p:pic>
      <p:pic>
        <p:nvPicPr>
          <p:cNvPr id="15" name="Cash register_faster-3">
            <a:hlinkClick r:id="" action="ppaction://media"/>
            <a:extLst>
              <a:ext uri="{FF2B5EF4-FFF2-40B4-BE49-F238E27FC236}">
                <a16:creationId xmlns:a16="http://schemas.microsoft.com/office/drawing/2014/main" id="{ABD3D68F-58A6-46FD-A35C-6262215554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99600" y="10027570"/>
            <a:ext cx="609600" cy="609600"/>
          </a:xfrm>
          <a:prstGeom prst="rect">
            <a:avLst/>
          </a:prstGeom>
        </p:spPr>
      </p:pic>
      <p:pic>
        <p:nvPicPr>
          <p:cNvPr id="16" name="Cash register_faster-3">
            <a:hlinkClick r:id="" action="ppaction://media"/>
            <a:extLst>
              <a:ext uri="{FF2B5EF4-FFF2-40B4-BE49-F238E27FC236}">
                <a16:creationId xmlns:a16="http://schemas.microsoft.com/office/drawing/2014/main" id="{B13C7F35-6C17-4063-9B7F-3C2531EF3A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89217" y="9930267"/>
            <a:ext cx="609600" cy="609600"/>
          </a:xfrm>
          <a:prstGeom prst="rect">
            <a:avLst/>
          </a:prstGeom>
        </p:spPr>
      </p:pic>
      <p:pic>
        <p:nvPicPr>
          <p:cNvPr id="17" name="Cash register_faster-3">
            <a:hlinkClick r:id="" action="ppaction://media"/>
            <a:extLst>
              <a:ext uri="{FF2B5EF4-FFF2-40B4-BE49-F238E27FC236}">
                <a16:creationId xmlns:a16="http://schemas.microsoft.com/office/drawing/2014/main" id="{C810DA1D-717D-4290-A7B5-A4F65CF326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6049" y="10121799"/>
            <a:ext cx="609600" cy="609600"/>
          </a:xfrm>
          <a:prstGeom prst="rect">
            <a:avLst/>
          </a:prstGeom>
        </p:spPr>
      </p:pic>
      <p:pic>
        <p:nvPicPr>
          <p:cNvPr id="18" name="Cash register_faster-3">
            <a:hlinkClick r:id="" action="ppaction://media"/>
            <a:extLst>
              <a:ext uri="{FF2B5EF4-FFF2-40B4-BE49-F238E27FC236}">
                <a16:creationId xmlns:a16="http://schemas.microsoft.com/office/drawing/2014/main" id="{D4161CB0-500D-49DF-8CB6-25F8B8F5C4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91336" y="10027570"/>
            <a:ext cx="609600" cy="609600"/>
          </a:xfrm>
          <a:prstGeom prst="rect">
            <a:avLst/>
          </a:prstGeom>
        </p:spPr>
      </p:pic>
      <p:pic>
        <p:nvPicPr>
          <p:cNvPr id="19" name="Cash register_faster-3">
            <a:hlinkClick r:id="" action="ppaction://media"/>
            <a:extLst>
              <a:ext uri="{FF2B5EF4-FFF2-40B4-BE49-F238E27FC236}">
                <a16:creationId xmlns:a16="http://schemas.microsoft.com/office/drawing/2014/main" id="{65C36150-E8CD-4EAB-8554-B10D48B64F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06623" y="9994899"/>
            <a:ext cx="609600" cy="609600"/>
          </a:xfrm>
          <a:prstGeom prst="rect">
            <a:avLst/>
          </a:prstGeom>
        </p:spPr>
      </p:pic>
      <p:pic>
        <p:nvPicPr>
          <p:cNvPr id="20" name="Cash register_faster-2">
            <a:hlinkClick r:id="" action="ppaction://media"/>
            <a:extLst>
              <a:ext uri="{FF2B5EF4-FFF2-40B4-BE49-F238E27FC236}">
                <a16:creationId xmlns:a16="http://schemas.microsoft.com/office/drawing/2014/main" id="{24B7BDEB-D022-4FE7-B475-24E9932B6A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21909" y="9952037"/>
            <a:ext cx="609600" cy="609600"/>
          </a:xfrm>
          <a:prstGeom prst="rect">
            <a:avLst/>
          </a:prstGeom>
        </p:spPr>
      </p:pic>
      <p:pic>
        <p:nvPicPr>
          <p:cNvPr id="21" name="Cash Register 1-2">
            <a:hlinkClick r:id="" action="ppaction://media"/>
            <a:extLst>
              <a:ext uri="{FF2B5EF4-FFF2-40B4-BE49-F238E27FC236}">
                <a16:creationId xmlns:a16="http://schemas.microsoft.com/office/drawing/2014/main" id="{CDCF597A-0BC0-4F29-BBC3-D72259CDA6E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37196" y="9917567"/>
            <a:ext cx="609600" cy="609600"/>
          </a:xfrm>
          <a:prstGeom prst="rect">
            <a:avLst/>
          </a:prstGeom>
        </p:spPr>
      </p:pic>
      <p:pic>
        <p:nvPicPr>
          <p:cNvPr id="22" name="Cash register_faster-3">
            <a:hlinkClick r:id="" action="ppaction://media"/>
            <a:extLst>
              <a:ext uri="{FF2B5EF4-FFF2-40B4-BE49-F238E27FC236}">
                <a16:creationId xmlns:a16="http://schemas.microsoft.com/office/drawing/2014/main" id="{12941C2C-2D91-45E8-810B-811374507E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464372" y="9952718"/>
            <a:ext cx="609600" cy="609600"/>
          </a:xfrm>
          <a:prstGeom prst="rect">
            <a:avLst/>
          </a:prstGeom>
        </p:spPr>
      </p:pic>
      <p:pic>
        <p:nvPicPr>
          <p:cNvPr id="23" name="Cash register_faster-3">
            <a:hlinkClick r:id="" action="ppaction://media"/>
            <a:extLst>
              <a:ext uri="{FF2B5EF4-FFF2-40B4-BE49-F238E27FC236}">
                <a16:creationId xmlns:a16="http://schemas.microsoft.com/office/drawing/2014/main" id="{2FC84B86-6D06-44B4-8D76-11F758C259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8088" y="10221913"/>
            <a:ext cx="609600" cy="609600"/>
          </a:xfrm>
          <a:prstGeom prst="rect">
            <a:avLst/>
          </a:prstGeom>
        </p:spPr>
      </p:pic>
    </p:spTree>
    <p:extLst>
      <p:ext uri="{BB962C8B-B14F-4D97-AF65-F5344CB8AC3E}">
        <p14:creationId xmlns:p14="http://schemas.microsoft.com/office/powerpoint/2010/main" val="137452572"/>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3785"/>
                                        </p:tgtEl>
                                        <p:attrNameLst>
                                          <p:attrName>style.visibility</p:attrName>
                                        </p:attrNameLst>
                                      </p:cBhvr>
                                      <p:to>
                                        <p:strVal val="visible"/>
                                      </p:to>
                                    </p:set>
                                    <p:animEffect transition="in" filter="wipe(left)">
                                      <p:cBhvr>
                                        <p:cTn id="7" dur="500"/>
                                        <p:tgtEl>
                                          <p:spTgt spid="3785"/>
                                        </p:tgtEl>
                                      </p:cBhvr>
                                    </p:animEffect>
                                  </p:childTnLst>
                                </p:cTn>
                              </p:par>
                              <p:par>
                                <p:cTn id="8" presetID="1" presetClass="mediacall" presetSubtype="0" fill="hold" nodeType="withEffect">
                                  <p:stCondLst>
                                    <p:cond delay="0"/>
                                  </p:stCondLst>
                                  <p:childTnLst>
                                    <p:cmd type="call" cmd="playFrom(0.0)">
                                      <p:cBhvr>
                                        <p:cTn id="9" dur="5480" fill="hold"/>
                                        <p:tgtEl>
                                          <p:spTgt spid="6"/>
                                        </p:tgtEl>
                                      </p:cBhvr>
                                    </p:cmd>
                                  </p:childTnLst>
                                </p:cTn>
                              </p:par>
                              <p:par>
                                <p:cTn id="10" presetID="64" presetClass="path" presetSubtype="0" accel="50000" decel="50000" fill="hold" nodeType="withEffect">
                                  <p:stCondLst>
                                    <p:cond delay="0"/>
                                  </p:stCondLst>
                                  <p:childTnLst>
                                    <p:animMotion origin="layout" path="M 1.09375E-6 0.01476 L 1.09375E-6 -0.05382 " pathEditMode="relative" rAng="0" ptsTypes="AA">
                                      <p:cBhvr>
                                        <p:cTn id="11" dur="250" fill="hold"/>
                                        <p:tgtEl>
                                          <p:spTgt spid="77"/>
                                        </p:tgtEl>
                                        <p:attrNameLst>
                                          <p:attrName>ppt_x</p:attrName>
                                          <p:attrName>ppt_y</p:attrName>
                                        </p:attrNameLst>
                                      </p:cBhvr>
                                      <p:rCtr x="0" y="-3438"/>
                                    </p:animMotion>
                                  </p:childTnLst>
                                </p:cTn>
                              </p:par>
                              <p:par>
                                <p:cTn id="12" presetID="22" presetClass="entr" presetSubtype="8" fill="hold" grpId="0" nodeType="withEffect">
                                  <p:stCondLst>
                                    <p:cond delay="500"/>
                                  </p:stCondLst>
                                  <p:iterate>
                                    <p:tmAbs val="0"/>
                                  </p:iterate>
                                  <p:childTnLst>
                                    <p:set>
                                      <p:cBhvr>
                                        <p:cTn id="13" fill="hold"/>
                                        <p:tgtEl>
                                          <p:spTgt spid="3780"/>
                                        </p:tgtEl>
                                        <p:attrNameLst>
                                          <p:attrName>style.visibility</p:attrName>
                                        </p:attrNameLst>
                                      </p:cBhvr>
                                      <p:to>
                                        <p:strVal val="visible"/>
                                      </p:to>
                                    </p:set>
                                    <p:animEffect transition="in" filter="wipe(left)">
                                      <p:cBhvr>
                                        <p:cTn id="14" dur="500"/>
                                        <p:tgtEl>
                                          <p:spTgt spid="3780"/>
                                        </p:tgtEl>
                                      </p:cBhvr>
                                    </p:animEffect>
                                  </p:childTnLst>
                                </p:cTn>
                              </p:par>
                              <p:par>
                                <p:cTn id="15" presetID="1" presetClass="mediacall" presetSubtype="0" fill="hold" nodeType="withEffect">
                                  <p:stCondLst>
                                    <p:cond delay="500"/>
                                  </p:stCondLst>
                                  <p:childTnLst>
                                    <p:cmd type="call" cmd="playFrom(0.0)">
                                      <p:cBhvr>
                                        <p:cTn id="16" dur="5480" fill="hold"/>
                                        <p:tgtEl>
                                          <p:spTgt spid="7"/>
                                        </p:tgtEl>
                                      </p:cBhvr>
                                    </p:cmd>
                                  </p:childTnLst>
                                </p:cTn>
                              </p:par>
                              <p:par>
                                <p:cTn id="17" presetID="22" presetClass="entr" presetSubtype="8" fill="hold" grpId="0" nodeType="withEffect">
                                  <p:stCondLst>
                                    <p:cond delay="1000"/>
                                  </p:stCondLst>
                                  <p:iterate>
                                    <p:tmAbs val="0"/>
                                  </p:iterate>
                                  <p:childTnLst>
                                    <p:set>
                                      <p:cBhvr>
                                        <p:cTn id="18" fill="hold"/>
                                        <p:tgtEl>
                                          <p:spTgt spid="3778"/>
                                        </p:tgtEl>
                                        <p:attrNameLst>
                                          <p:attrName>style.visibility</p:attrName>
                                        </p:attrNameLst>
                                      </p:cBhvr>
                                      <p:to>
                                        <p:strVal val="visible"/>
                                      </p:to>
                                    </p:set>
                                    <p:animEffect transition="in" filter="wipe(left)">
                                      <p:cBhvr>
                                        <p:cTn id="19" dur="500"/>
                                        <p:tgtEl>
                                          <p:spTgt spid="3778"/>
                                        </p:tgtEl>
                                      </p:cBhvr>
                                    </p:animEffect>
                                  </p:childTnLst>
                                </p:cTn>
                              </p:par>
                              <p:par>
                                <p:cTn id="20" presetID="1" presetClass="mediacall" presetSubtype="0" fill="hold" nodeType="withEffect">
                                  <p:stCondLst>
                                    <p:cond delay="1000"/>
                                  </p:stCondLst>
                                  <p:childTnLst>
                                    <p:cmd type="call" cmd="playFrom(0.0)">
                                      <p:cBhvr>
                                        <p:cTn id="21" dur="5480" fill="hold"/>
                                        <p:tgtEl>
                                          <p:spTgt spid="8"/>
                                        </p:tgtEl>
                                      </p:cBhvr>
                                    </p:cmd>
                                  </p:childTnLst>
                                </p:cTn>
                              </p:par>
                              <p:par>
                                <p:cTn id="22" presetID="22" presetClass="entr" presetSubtype="8" fill="hold" grpId="0" nodeType="withEffect">
                                  <p:stCondLst>
                                    <p:cond delay="1500"/>
                                  </p:stCondLst>
                                  <p:iterate>
                                    <p:tmAbs val="0"/>
                                  </p:iterate>
                                  <p:childTnLst>
                                    <p:set>
                                      <p:cBhvr>
                                        <p:cTn id="23" fill="hold"/>
                                        <p:tgtEl>
                                          <p:spTgt spid="3779"/>
                                        </p:tgtEl>
                                        <p:attrNameLst>
                                          <p:attrName>style.visibility</p:attrName>
                                        </p:attrNameLst>
                                      </p:cBhvr>
                                      <p:to>
                                        <p:strVal val="visible"/>
                                      </p:to>
                                    </p:set>
                                    <p:animEffect transition="in" filter="wipe(left)">
                                      <p:cBhvr>
                                        <p:cTn id="24" dur="500"/>
                                        <p:tgtEl>
                                          <p:spTgt spid="3779"/>
                                        </p:tgtEl>
                                      </p:cBhvr>
                                    </p:animEffect>
                                  </p:childTnLst>
                                </p:cTn>
                              </p:par>
                              <p:par>
                                <p:cTn id="25" presetID="1" presetClass="mediacall" presetSubtype="0" fill="hold" nodeType="withEffect">
                                  <p:stCondLst>
                                    <p:cond delay="1500"/>
                                  </p:stCondLst>
                                  <p:childTnLst>
                                    <p:cmd type="call" cmd="playFrom(0.0)">
                                      <p:cBhvr>
                                        <p:cTn id="26" dur="5480" fill="hold"/>
                                        <p:tgtEl>
                                          <p:spTgt spid="9"/>
                                        </p:tgtEl>
                                      </p:cBhvr>
                                    </p:cmd>
                                  </p:childTnLst>
                                </p:cTn>
                              </p:par>
                              <p:par>
                                <p:cTn id="27" presetID="64" presetClass="path" presetSubtype="0" accel="50000" decel="50000" fill="hold" nodeType="withEffect">
                                  <p:stCondLst>
                                    <p:cond delay="1500"/>
                                  </p:stCondLst>
                                  <p:childTnLst>
                                    <p:animMotion origin="layout" path="M 1.09375E-6 0.01476 L 1.09375E-6 -0.05191 " pathEditMode="relative" rAng="0" ptsTypes="AA">
                                      <p:cBhvr>
                                        <p:cTn id="28" dur="250" fill="hold"/>
                                        <p:tgtEl>
                                          <p:spTgt spid="80"/>
                                        </p:tgtEl>
                                        <p:attrNameLst>
                                          <p:attrName>ppt_x</p:attrName>
                                          <p:attrName>ppt_y</p:attrName>
                                        </p:attrNameLst>
                                      </p:cBhvr>
                                      <p:rCtr x="0" y="-3333"/>
                                    </p:animMotion>
                                  </p:childTnLst>
                                </p:cTn>
                              </p:par>
                              <p:par>
                                <p:cTn id="29" presetID="22" presetClass="entr" presetSubtype="8" fill="hold" grpId="0" nodeType="withEffect">
                                  <p:stCondLst>
                                    <p:cond delay="2000"/>
                                  </p:stCondLst>
                                  <p:iterate>
                                    <p:tmAbs val="0"/>
                                  </p:iterate>
                                  <p:childTnLst>
                                    <p:set>
                                      <p:cBhvr>
                                        <p:cTn id="30" fill="hold"/>
                                        <p:tgtEl>
                                          <p:spTgt spid="3777"/>
                                        </p:tgtEl>
                                        <p:attrNameLst>
                                          <p:attrName>style.visibility</p:attrName>
                                        </p:attrNameLst>
                                      </p:cBhvr>
                                      <p:to>
                                        <p:strVal val="visible"/>
                                      </p:to>
                                    </p:set>
                                    <p:animEffect transition="in" filter="wipe(left)">
                                      <p:cBhvr>
                                        <p:cTn id="31" dur="500"/>
                                        <p:tgtEl>
                                          <p:spTgt spid="3777"/>
                                        </p:tgtEl>
                                      </p:cBhvr>
                                    </p:animEffect>
                                  </p:childTnLst>
                                </p:cTn>
                              </p:par>
                              <p:par>
                                <p:cTn id="32" presetID="1" presetClass="mediacall" presetSubtype="0" fill="hold" nodeType="withEffect">
                                  <p:stCondLst>
                                    <p:cond delay="2000"/>
                                  </p:stCondLst>
                                  <p:childTnLst>
                                    <p:cmd type="call" cmd="playFrom(0.0)">
                                      <p:cBhvr>
                                        <p:cTn id="33" dur="5480" fill="hold"/>
                                        <p:tgtEl>
                                          <p:spTgt spid="5"/>
                                        </p:tgtEl>
                                      </p:cBhvr>
                                    </p:cmd>
                                  </p:childTnLst>
                                </p:cTn>
                              </p:par>
                              <p:par>
                                <p:cTn id="34" presetID="22" presetClass="entr" presetSubtype="8" fill="hold" grpId="0" nodeType="withEffect">
                                  <p:stCondLst>
                                    <p:cond delay="2500"/>
                                  </p:stCondLst>
                                  <p:iterate>
                                    <p:tmAbs val="0"/>
                                  </p:iterate>
                                  <p:childTnLst>
                                    <p:set>
                                      <p:cBhvr>
                                        <p:cTn id="35" fill="hold"/>
                                        <p:tgtEl>
                                          <p:spTgt spid="3782"/>
                                        </p:tgtEl>
                                        <p:attrNameLst>
                                          <p:attrName>style.visibility</p:attrName>
                                        </p:attrNameLst>
                                      </p:cBhvr>
                                      <p:to>
                                        <p:strVal val="visible"/>
                                      </p:to>
                                    </p:set>
                                    <p:animEffect transition="in" filter="wipe(left)">
                                      <p:cBhvr>
                                        <p:cTn id="36" dur="500"/>
                                        <p:tgtEl>
                                          <p:spTgt spid="3782"/>
                                        </p:tgtEl>
                                      </p:cBhvr>
                                    </p:animEffect>
                                  </p:childTnLst>
                                </p:cTn>
                              </p:par>
                              <p:par>
                                <p:cTn id="37" presetID="1" presetClass="mediacall" presetSubtype="0" fill="hold" nodeType="withEffect">
                                  <p:stCondLst>
                                    <p:cond delay="2500"/>
                                  </p:stCondLst>
                                  <p:childTnLst>
                                    <p:cmd type="call" cmd="playFrom(0.0)">
                                      <p:cBhvr>
                                        <p:cTn id="38" dur="5480" fill="hold"/>
                                        <p:tgtEl>
                                          <p:spTgt spid="10"/>
                                        </p:tgtEl>
                                      </p:cBhvr>
                                    </p:cmd>
                                  </p:childTnLst>
                                </p:cTn>
                              </p:par>
                              <p:par>
                                <p:cTn id="39" presetID="22" presetClass="entr" presetSubtype="8" fill="hold" grpId="0" nodeType="withEffect">
                                  <p:stCondLst>
                                    <p:cond delay="3000"/>
                                  </p:stCondLst>
                                  <p:iterate>
                                    <p:tmAbs val="0"/>
                                  </p:iterate>
                                  <p:childTnLst>
                                    <p:set>
                                      <p:cBhvr>
                                        <p:cTn id="40" fill="hold"/>
                                        <p:tgtEl>
                                          <p:spTgt spid="3783"/>
                                        </p:tgtEl>
                                        <p:attrNameLst>
                                          <p:attrName>style.visibility</p:attrName>
                                        </p:attrNameLst>
                                      </p:cBhvr>
                                      <p:to>
                                        <p:strVal val="visible"/>
                                      </p:to>
                                    </p:set>
                                    <p:animEffect transition="in" filter="wipe(left)">
                                      <p:cBhvr>
                                        <p:cTn id="41" dur="500"/>
                                        <p:tgtEl>
                                          <p:spTgt spid="3783"/>
                                        </p:tgtEl>
                                      </p:cBhvr>
                                    </p:animEffect>
                                  </p:childTnLst>
                                </p:cTn>
                              </p:par>
                              <p:par>
                                <p:cTn id="42" presetID="1" presetClass="mediacall" presetSubtype="0" fill="hold" nodeType="withEffect">
                                  <p:stCondLst>
                                    <p:cond delay="3000"/>
                                  </p:stCondLst>
                                  <p:childTnLst>
                                    <p:cmd type="call" cmd="playFrom(0.0)">
                                      <p:cBhvr>
                                        <p:cTn id="43" dur="5480" fill="hold"/>
                                        <p:tgtEl>
                                          <p:spTgt spid="11"/>
                                        </p:tgtEl>
                                      </p:cBhvr>
                                    </p:cmd>
                                  </p:childTnLst>
                                </p:cTn>
                              </p:par>
                              <p:par>
                                <p:cTn id="44" presetID="64" presetClass="path" presetSubtype="0" accel="50000" decel="50000" fill="hold" nodeType="withEffect">
                                  <p:stCondLst>
                                    <p:cond delay="3000"/>
                                  </p:stCondLst>
                                  <p:childTnLst>
                                    <p:animMotion origin="layout" path="M 1.09375E-6 1.11111E-6 L 1.09375E-6 -0.05191 " pathEditMode="relative" rAng="0" ptsTypes="AA">
                                      <p:cBhvr>
                                        <p:cTn id="45" dur="250" fill="hold"/>
                                        <p:tgtEl>
                                          <p:spTgt spid="83"/>
                                        </p:tgtEl>
                                        <p:attrNameLst>
                                          <p:attrName>ppt_x</p:attrName>
                                          <p:attrName>ppt_y</p:attrName>
                                        </p:attrNameLst>
                                      </p:cBhvr>
                                      <p:rCtr x="0" y="-2604"/>
                                    </p:animMotion>
                                  </p:childTnLst>
                                </p:cTn>
                              </p:par>
                              <p:par>
                                <p:cTn id="46" presetID="22" presetClass="entr" presetSubtype="8" fill="hold" grpId="0" nodeType="withEffect">
                                  <p:stCondLst>
                                    <p:cond delay="3500"/>
                                  </p:stCondLst>
                                  <p:iterate>
                                    <p:tmAbs val="0"/>
                                  </p:iterate>
                                  <p:childTnLst>
                                    <p:set>
                                      <p:cBhvr>
                                        <p:cTn id="47" fill="hold"/>
                                        <p:tgtEl>
                                          <p:spTgt spid="3784"/>
                                        </p:tgtEl>
                                        <p:attrNameLst>
                                          <p:attrName>style.visibility</p:attrName>
                                        </p:attrNameLst>
                                      </p:cBhvr>
                                      <p:to>
                                        <p:strVal val="visible"/>
                                      </p:to>
                                    </p:set>
                                    <p:animEffect transition="in" filter="wipe(left)">
                                      <p:cBhvr>
                                        <p:cTn id="48" dur="500"/>
                                        <p:tgtEl>
                                          <p:spTgt spid="3784"/>
                                        </p:tgtEl>
                                      </p:cBhvr>
                                    </p:animEffect>
                                  </p:childTnLst>
                                </p:cTn>
                              </p:par>
                              <p:par>
                                <p:cTn id="49" presetID="1" presetClass="mediacall" presetSubtype="0" fill="hold" nodeType="withEffect">
                                  <p:stCondLst>
                                    <p:cond delay="3500"/>
                                  </p:stCondLst>
                                  <p:childTnLst>
                                    <p:cmd type="call" cmd="playFrom(0.0)">
                                      <p:cBhvr>
                                        <p:cTn id="50" dur="5480" fill="hold"/>
                                        <p:tgtEl>
                                          <p:spTgt spid="12"/>
                                        </p:tgtEl>
                                      </p:cBhvr>
                                    </p:cmd>
                                  </p:childTnLst>
                                </p:cTn>
                              </p:par>
                              <p:par>
                                <p:cTn id="51" presetID="22" presetClass="entr" presetSubtype="8" fill="hold" grpId="0" nodeType="withEffect">
                                  <p:stCondLst>
                                    <p:cond delay="4000"/>
                                  </p:stCondLst>
                                  <p:iterate>
                                    <p:tmAbs val="0"/>
                                  </p:iterate>
                                  <p:childTnLst>
                                    <p:set>
                                      <p:cBhvr>
                                        <p:cTn id="52" fill="hold"/>
                                        <p:tgtEl>
                                          <p:spTgt spid="3790"/>
                                        </p:tgtEl>
                                        <p:attrNameLst>
                                          <p:attrName>style.visibility</p:attrName>
                                        </p:attrNameLst>
                                      </p:cBhvr>
                                      <p:to>
                                        <p:strVal val="visible"/>
                                      </p:to>
                                    </p:set>
                                    <p:animEffect transition="in" filter="wipe(left)">
                                      <p:cBhvr>
                                        <p:cTn id="53" dur="500"/>
                                        <p:tgtEl>
                                          <p:spTgt spid="3790"/>
                                        </p:tgtEl>
                                      </p:cBhvr>
                                    </p:animEffect>
                                  </p:childTnLst>
                                </p:cTn>
                              </p:par>
                              <p:par>
                                <p:cTn id="54" presetID="1" presetClass="mediacall" presetSubtype="0" fill="hold" nodeType="withEffect">
                                  <p:stCondLst>
                                    <p:cond delay="4000"/>
                                  </p:stCondLst>
                                  <p:childTnLst>
                                    <p:cmd type="call" cmd="playFrom(0.0)">
                                      <p:cBhvr>
                                        <p:cTn id="55" dur="5480" fill="hold"/>
                                        <p:tgtEl>
                                          <p:spTgt spid="13"/>
                                        </p:tgtEl>
                                      </p:cBhvr>
                                    </p:cmd>
                                  </p:childTnLst>
                                </p:cTn>
                              </p:par>
                              <p:par>
                                <p:cTn id="56" presetID="22" presetClass="entr" presetSubtype="8" fill="hold" grpId="0" nodeType="withEffect">
                                  <p:stCondLst>
                                    <p:cond delay="4500"/>
                                  </p:stCondLst>
                                  <p:iterate>
                                    <p:tmAbs val="0"/>
                                  </p:iterate>
                                  <p:childTnLst>
                                    <p:set>
                                      <p:cBhvr>
                                        <p:cTn id="57" fill="hold"/>
                                        <p:tgtEl>
                                          <p:spTgt spid="3781"/>
                                        </p:tgtEl>
                                        <p:attrNameLst>
                                          <p:attrName>style.visibility</p:attrName>
                                        </p:attrNameLst>
                                      </p:cBhvr>
                                      <p:to>
                                        <p:strVal val="visible"/>
                                      </p:to>
                                    </p:set>
                                    <p:animEffect transition="in" filter="wipe(left)">
                                      <p:cBhvr>
                                        <p:cTn id="58" dur="500"/>
                                        <p:tgtEl>
                                          <p:spTgt spid="3781"/>
                                        </p:tgtEl>
                                      </p:cBhvr>
                                    </p:animEffect>
                                  </p:childTnLst>
                                </p:cTn>
                              </p:par>
                              <p:par>
                                <p:cTn id="59" presetID="1" presetClass="mediacall" presetSubtype="0" fill="hold" nodeType="withEffect">
                                  <p:stCondLst>
                                    <p:cond delay="4500"/>
                                  </p:stCondLst>
                                  <p:childTnLst>
                                    <p:cmd type="call" cmd="playFrom(0.0)">
                                      <p:cBhvr>
                                        <p:cTn id="60" dur="5480" fill="hold"/>
                                        <p:tgtEl>
                                          <p:spTgt spid="14"/>
                                        </p:tgtEl>
                                      </p:cBhvr>
                                    </p:cmd>
                                  </p:childTnLst>
                                </p:cTn>
                              </p:par>
                              <p:par>
                                <p:cTn id="61" presetID="64" presetClass="path" presetSubtype="0" accel="50000" decel="50000" fill="hold" nodeType="withEffect">
                                  <p:stCondLst>
                                    <p:cond delay="4500"/>
                                  </p:stCondLst>
                                  <p:childTnLst>
                                    <p:animMotion origin="layout" path="M 1.09375E-6 1.11111E-6 L 1.09375E-6 -0.05191 " pathEditMode="relative" rAng="0" ptsTypes="AA">
                                      <p:cBhvr>
                                        <p:cTn id="62" dur="250" fill="hold"/>
                                        <p:tgtEl>
                                          <p:spTgt spid="86"/>
                                        </p:tgtEl>
                                        <p:attrNameLst>
                                          <p:attrName>ppt_x</p:attrName>
                                          <p:attrName>ppt_y</p:attrName>
                                        </p:attrNameLst>
                                      </p:cBhvr>
                                      <p:rCtr x="0" y="-2604"/>
                                    </p:animMotion>
                                  </p:childTnLst>
                                </p:cTn>
                              </p:par>
                              <p:par>
                                <p:cTn id="63" presetID="22" presetClass="entr" presetSubtype="8" fill="hold" grpId="0" nodeType="withEffect">
                                  <p:stCondLst>
                                    <p:cond delay="5000"/>
                                  </p:stCondLst>
                                  <p:iterate>
                                    <p:tmAbs val="0"/>
                                  </p:iterate>
                                  <p:childTnLst>
                                    <p:set>
                                      <p:cBhvr>
                                        <p:cTn id="64" fill="hold"/>
                                        <p:tgtEl>
                                          <p:spTgt spid="3787"/>
                                        </p:tgtEl>
                                        <p:attrNameLst>
                                          <p:attrName>style.visibility</p:attrName>
                                        </p:attrNameLst>
                                      </p:cBhvr>
                                      <p:to>
                                        <p:strVal val="visible"/>
                                      </p:to>
                                    </p:set>
                                    <p:animEffect transition="in" filter="wipe(left)">
                                      <p:cBhvr>
                                        <p:cTn id="65" dur="500"/>
                                        <p:tgtEl>
                                          <p:spTgt spid="3787"/>
                                        </p:tgtEl>
                                      </p:cBhvr>
                                    </p:animEffect>
                                  </p:childTnLst>
                                </p:cTn>
                              </p:par>
                              <p:par>
                                <p:cTn id="66" presetID="1" presetClass="mediacall" presetSubtype="0" fill="hold" nodeType="withEffect">
                                  <p:stCondLst>
                                    <p:cond delay="5000"/>
                                  </p:stCondLst>
                                  <p:childTnLst>
                                    <p:cmd type="call" cmd="playFrom(0.0)">
                                      <p:cBhvr>
                                        <p:cTn id="67" dur="5480" fill="hold"/>
                                        <p:tgtEl>
                                          <p:spTgt spid="15"/>
                                        </p:tgtEl>
                                      </p:cBhvr>
                                    </p:cmd>
                                  </p:childTnLst>
                                </p:cTn>
                              </p:par>
                              <p:par>
                                <p:cTn id="68" presetID="22" presetClass="entr" presetSubtype="8" fill="hold" grpId="0" nodeType="withEffect">
                                  <p:stCondLst>
                                    <p:cond delay="5500"/>
                                  </p:stCondLst>
                                  <p:iterate>
                                    <p:tmAbs val="0"/>
                                  </p:iterate>
                                  <p:childTnLst>
                                    <p:set>
                                      <p:cBhvr>
                                        <p:cTn id="69" fill="hold"/>
                                        <p:tgtEl>
                                          <p:spTgt spid="3788"/>
                                        </p:tgtEl>
                                        <p:attrNameLst>
                                          <p:attrName>style.visibility</p:attrName>
                                        </p:attrNameLst>
                                      </p:cBhvr>
                                      <p:to>
                                        <p:strVal val="visible"/>
                                      </p:to>
                                    </p:set>
                                    <p:animEffect transition="in" filter="wipe(left)">
                                      <p:cBhvr>
                                        <p:cTn id="70" dur="500"/>
                                        <p:tgtEl>
                                          <p:spTgt spid="3788"/>
                                        </p:tgtEl>
                                      </p:cBhvr>
                                    </p:animEffect>
                                  </p:childTnLst>
                                </p:cTn>
                              </p:par>
                              <p:par>
                                <p:cTn id="71" presetID="1" presetClass="mediacall" presetSubtype="0" fill="hold" nodeType="withEffect">
                                  <p:stCondLst>
                                    <p:cond delay="5500"/>
                                  </p:stCondLst>
                                  <p:childTnLst>
                                    <p:cmd type="call" cmd="playFrom(0.0)">
                                      <p:cBhvr>
                                        <p:cTn id="72" dur="5480" fill="hold"/>
                                        <p:tgtEl>
                                          <p:spTgt spid="16"/>
                                        </p:tgtEl>
                                      </p:cBhvr>
                                    </p:cmd>
                                  </p:childTnLst>
                                </p:cTn>
                              </p:par>
                              <p:par>
                                <p:cTn id="73" presetID="22" presetClass="entr" presetSubtype="8" fill="hold" grpId="0" nodeType="withEffect">
                                  <p:stCondLst>
                                    <p:cond delay="6000"/>
                                  </p:stCondLst>
                                  <p:iterate>
                                    <p:tmAbs val="0"/>
                                  </p:iterate>
                                  <p:childTnLst>
                                    <p:set>
                                      <p:cBhvr>
                                        <p:cTn id="74" fill="hold"/>
                                        <p:tgtEl>
                                          <p:spTgt spid="3789"/>
                                        </p:tgtEl>
                                        <p:attrNameLst>
                                          <p:attrName>style.visibility</p:attrName>
                                        </p:attrNameLst>
                                      </p:cBhvr>
                                      <p:to>
                                        <p:strVal val="visible"/>
                                      </p:to>
                                    </p:set>
                                    <p:animEffect transition="in" filter="wipe(left)">
                                      <p:cBhvr>
                                        <p:cTn id="75" dur="500"/>
                                        <p:tgtEl>
                                          <p:spTgt spid="3789"/>
                                        </p:tgtEl>
                                      </p:cBhvr>
                                    </p:animEffect>
                                  </p:childTnLst>
                                </p:cTn>
                              </p:par>
                              <p:par>
                                <p:cTn id="76" presetID="1" presetClass="mediacall" presetSubtype="0" fill="hold" nodeType="withEffect">
                                  <p:stCondLst>
                                    <p:cond delay="6000"/>
                                  </p:stCondLst>
                                  <p:childTnLst>
                                    <p:cmd type="call" cmd="playFrom(0.0)">
                                      <p:cBhvr>
                                        <p:cTn id="77" dur="5480" fill="hold"/>
                                        <p:tgtEl>
                                          <p:spTgt spid="17"/>
                                        </p:tgtEl>
                                      </p:cBhvr>
                                    </p:cmd>
                                  </p:childTnLst>
                                </p:cTn>
                              </p:par>
                              <p:par>
                                <p:cTn id="78" presetID="64" presetClass="path" presetSubtype="0" accel="50000" decel="50000" fill="hold" nodeType="withEffect">
                                  <p:stCondLst>
                                    <p:cond delay="6000"/>
                                  </p:stCondLst>
                                  <p:childTnLst>
                                    <p:animMotion origin="layout" path="M 1.09375E-6 -0.00833 L 1.09375E-6 -0.05191 " pathEditMode="relative" rAng="0" ptsTypes="AA">
                                      <p:cBhvr>
                                        <p:cTn id="79" dur="250" fill="hold"/>
                                        <p:tgtEl>
                                          <p:spTgt spid="89"/>
                                        </p:tgtEl>
                                        <p:attrNameLst>
                                          <p:attrName>ppt_x</p:attrName>
                                          <p:attrName>ppt_y</p:attrName>
                                        </p:attrNameLst>
                                      </p:cBhvr>
                                      <p:rCtr x="0" y="-2187"/>
                                    </p:animMotion>
                                  </p:childTnLst>
                                </p:cTn>
                              </p:par>
                              <p:par>
                                <p:cTn id="80" presetID="1" presetClass="mediacall" presetSubtype="0" fill="hold" nodeType="withEffect">
                                  <p:stCondLst>
                                    <p:cond delay="6000"/>
                                  </p:stCondLst>
                                  <p:childTnLst>
                                    <p:cmd type="call" cmd="playFrom(0.0)">
                                      <p:cBhvr>
                                        <p:cTn id="81" dur="5480" fill="hold"/>
                                        <p:tgtEl>
                                          <p:spTgt spid="18"/>
                                        </p:tgtEl>
                                      </p:cBhvr>
                                    </p:cmd>
                                  </p:childTnLst>
                                </p:cTn>
                              </p:par>
                              <p:par>
                                <p:cTn id="82" presetID="22" presetClass="entr" presetSubtype="8" fill="hold" grpId="0" nodeType="withEffect">
                                  <p:stCondLst>
                                    <p:cond delay="6500"/>
                                  </p:stCondLst>
                                  <p:iterate>
                                    <p:tmAbs val="0"/>
                                  </p:iterate>
                                  <p:childTnLst>
                                    <p:set>
                                      <p:cBhvr>
                                        <p:cTn id="83" fill="hold"/>
                                        <p:tgtEl>
                                          <p:spTgt spid="3792"/>
                                        </p:tgtEl>
                                        <p:attrNameLst>
                                          <p:attrName>style.visibility</p:attrName>
                                        </p:attrNameLst>
                                      </p:cBhvr>
                                      <p:to>
                                        <p:strVal val="visible"/>
                                      </p:to>
                                    </p:set>
                                    <p:animEffect transition="in" filter="wipe(left)">
                                      <p:cBhvr>
                                        <p:cTn id="84" dur="500"/>
                                        <p:tgtEl>
                                          <p:spTgt spid="3792"/>
                                        </p:tgtEl>
                                      </p:cBhvr>
                                    </p:animEffect>
                                  </p:childTnLst>
                                </p:cTn>
                              </p:par>
                              <p:par>
                                <p:cTn id="85" presetID="1" presetClass="mediacall" presetSubtype="0" fill="hold" nodeType="withEffect">
                                  <p:stCondLst>
                                    <p:cond delay="6500"/>
                                  </p:stCondLst>
                                  <p:childTnLst>
                                    <p:cmd type="call" cmd="playFrom(0.0)">
                                      <p:cBhvr>
                                        <p:cTn id="86" dur="5480" fill="hold"/>
                                        <p:tgtEl>
                                          <p:spTgt spid="19"/>
                                        </p:tgtEl>
                                      </p:cBhvr>
                                    </p:cmd>
                                  </p:childTnLst>
                                </p:cTn>
                              </p:par>
                              <p:par>
                                <p:cTn id="87" presetID="22" presetClass="entr" presetSubtype="8" fill="hold" grpId="0" nodeType="withEffect">
                                  <p:stCondLst>
                                    <p:cond delay="7000"/>
                                  </p:stCondLst>
                                  <p:iterate>
                                    <p:tmAbs val="0"/>
                                  </p:iterate>
                                  <p:childTnLst>
                                    <p:set>
                                      <p:cBhvr>
                                        <p:cTn id="88" fill="hold"/>
                                        <p:tgtEl>
                                          <p:spTgt spid="3791"/>
                                        </p:tgtEl>
                                        <p:attrNameLst>
                                          <p:attrName>style.visibility</p:attrName>
                                        </p:attrNameLst>
                                      </p:cBhvr>
                                      <p:to>
                                        <p:strVal val="visible"/>
                                      </p:to>
                                    </p:set>
                                    <p:animEffect transition="in" filter="wipe(left)">
                                      <p:cBhvr>
                                        <p:cTn id="89" dur="500"/>
                                        <p:tgtEl>
                                          <p:spTgt spid="3791"/>
                                        </p:tgtEl>
                                      </p:cBhvr>
                                    </p:animEffect>
                                  </p:childTnLst>
                                </p:cTn>
                              </p:par>
                              <p:par>
                                <p:cTn id="90" presetID="1" presetClass="mediacall" presetSubtype="0" fill="hold" nodeType="withEffect">
                                  <p:stCondLst>
                                    <p:cond delay="7000"/>
                                  </p:stCondLst>
                                  <p:childTnLst>
                                    <p:cmd type="call" cmd="playFrom(0.0)">
                                      <p:cBhvr>
                                        <p:cTn id="91" dur="5480" fill="hold"/>
                                        <p:tgtEl>
                                          <p:spTgt spid="22"/>
                                        </p:tgtEl>
                                      </p:cBhvr>
                                    </p:cmd>
                                  </p:childTnLst>
                                </p:cTn>
                              </p:par>
                              <p:par>
                                <p:cTn id="92" presetID="22" presetClass="entr" presetSubtype="8" fill="hold" grpId="0" nodeType="withEffect">
                                  <p:stCondLst>
                                    <p:cond delay="7500"/>
                                  </p:stCondLst>
                                  <p:iterate>
                                    <p:tmAbs val="0"/>
                                  </p:iterate>
                                  <p:childTnLst>
                                    <p:set>
                                      <p:cBhvr>
                                        <p:cTn id="93" fill="hold"/>
                                        <p:tgtEl>
                                          <p:spTgt spid="3786"/>
                                        </p:tgtEl>
                                        <p:attrNameLst>
                                          <p:attrName>style.visibility</p:attrName>
                                        </p:attrNameLst>
                                      </p:cBhvr>
                                      <p:to>
                                        <p:strVal val="visible"/>
                                      </p:to>
                                    </p:set>
                                    <p:animEffect transition="in" filter="wipe(left)">
                                      <p:cBhvr>
                                        <p:cTn id="94" dur="500"/>
                                        <p:tgtEl>
                                          <p:spTgt spid="3786"/>
                                        </p:tgtEl>
                                      </p:cBhvr>
                                    </p:animEffect>
                                  </p:childTnLst>
                                </p:cTn>
                              </p:par>
                              <p:par>
                                <p:cTn id="95" presetID="1" presetClass="mediacall" presetSubtype="0" fill="hold" nodeType="withEffect">
                                  <p:stCondLst>
                                    <p:cond delay="7500"/>
                                  </p:stCondLst>
                                  <p:childTnLst>
                                    <p:cmd type="call" cmd="playFrom(0.0)">
                                      <p:cBhvr>
                                        <p:cTn id="96" dur="5480" fill="hold"/>
                                        <p:tgtEl>
                                          <p:spTgt spid="23"/>
                                        </p:tgtEl>
                                      </p:cBhvr>
                                    </p:cmd>
                                  </p:childTnLst>
                                </p:cTn>
                              </p:par>
                              <p:par>
                                <p:cTn id="97" presetID="64" presetClass="path" presetSubtype="0" accel="50000" decel="50000" fill="hold" nodeType="withEffect">
                                  <p:stCondLst>
                                    <p:cond delay="7500"/>
                                  </p:stCondLst>
                                  <p:childTnLst>
                                    <p:animMotion origin="layout" path="M 1.09375E-6 1.11111E-6 L 0.00049 -0.05365 " pathEditMode="relative" rAng="0" ptsTypes="AA">
                                      <p:cBhvr>
                                        <p:cTn id="98" dur="250" fill="hold"/>
                                        <p:tgtEl>
                                          <p:spTgt spid="92"/>
                                        </p:tgtEl>
                                        <p:attrNameLst>
                                          <p:attrName>ppt_x</p:attrName>
                                          <p:attrName>ppt_y</p:attrName>
                                        </p:attrNameLst>
                                      </p:cBhvr>
                                      <p:rCtr x="20" y="-2691"/>
                                    </p:animMotion>
                                  </p:childTnLst>
                                </p:cTn>
                              </p:par>
                              <p:par>
                                <p:cTn id="99" presetID="22" presetClass="entr" presetSubtype="8" fill="hold" grpId="0" nodeType="withEffect">
                                  <p:stCondLst>
                                    <p:cond delay="8000"/>
                                  </p:stCondLst>
                                  <p:childTnLst>
                                    <p:set>
                                      <p:cBhvr>
                                        <p:cTn id="100" dur="1" fill="hold">
                                          <p:stCondLst>
                                            <p:cond delay="0"/>
                                          </p:stCondLst>
                                        </p:cTn>
                                        <p:tgtEl>
                                          <p:spTgt spid="3829"/>
                                        </p:tgtEl>
                                        <p:attrNameLst>
                                          <p:attrName>style.visibility</p:attrName>
                                        </p:attrNameLst>
                                      </p:cBhvr>
                                      <p:to>
                                        <p:strVal val="visible"/>
                                      </p:to>
                                    </p:set>
                                    <p:animEffect transition="in" filter="wipe(left)">
                                      <p:cBhvr>
                                        <p:cTn id="101" dur="1000"/>
                                        <p:tgtEl>
                                          <p:spTgt spid="3829"/>
                                        </p:tgtEl>
                                      </p:cBhvr>
                                    </p:animEffect>
                                  </p:childTnLst>
                                </p:cTn>
                              </p:par>
                              <p:par>
                                <p:cTn id="102" presetID="1" presetClass="mediacall" presetSubtype="0" fill="hold" nodeType="withEffect">
                                  <p:stCondLst>
                                    <p:cond delay="8000"/>
                                  </p:stCondLst>
                                  <p:childTnLst>
                                    <p:cmd type="call" cmd="playFrom(0.0)">
                                      <p:cBhvr>
                                        <p:cTn id="103" dur="5480" fill="hold"/>
                                        <p:tgtEl>
                                          <p:spTgt spid="20"/>
                                        </p:tgtEl>
                                      </p:cBhvr>
                                    </p:cmd>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400"/>
                                        <p:tgtEl>
                                          <p:spTgt spid="3829"/>
                                        </p:tgtEl>
                                      </p:cBhvr>
                                    </p:animEffect>
                                    <p:set>
                                      <p:cBhvr>
                                        <p:cTn id="108" dur="1" fill="hold">
                                          <p:stCondLst>
                                            <p:cond delay="399"/>
                                          </p:stCondLst>
                                        </p:cTn>
                                        <p:tgtEl>
                                          <p:spTgt spid="3829"/>
                                        </p:tgtEl>
                                        <p:attrNameLst>
                                          <p:attrName>style.visibility</p:attrName>
                                        </p:attrNameLst>
                                      </p:cBhvr>
                                      <p:to>
                                        <p:strVal val="hidden"/>
                                      </p:to>
                                    </p:set>
                                  </p:childTnLst>
                                </p:cTn>
                              </p:par>
                              <p:par>
                                <p:cTn id="109" presetID="22" presetClass="entr" presetSubtype="8" fill="hold" grpId="0" nodeType="withEffect">
                                  <p:stCondLst>
                                    <p:cond delay="0"/>
                                  </p:stCondLst>
                                  <p:iterate type="lt">
                                    <p:tmPct val="20000"/>
                                  </p:iterate>
                                  <p:childTnLst>
                                    <p:set>
                                      <p:cBhvr>
                                        <p:cTn id="110" dur="1" fill="hold">
                                          <p:stCondLst>
                                            <p:cond delay="0"/>
                                          </p:stCondLst>
                                        </p:cTn>
                                        <p:tgtEl>
                                          <p:spTgt spid="3793"/>
                                        </p:tgtEl>
                                        <p:attrNameLst>
                                          <p:attrName>style.visibility</p:attrName>
                                        </p:attrNameLst>
                                      </p:cBhvr>
                                      <p:to>
                                        <p:strVal val="visible"/>
                                      </p:to>
                                    </p:set>
                                    <p:animEffect transition="in" filter="wipe(left)">
                                      <p:cBhvr>
                                        <p:cTn id="111" dur="100"/>
                                        <p:tgtEl>
                                          <p:spTgt spid="3793"/>
                                        </p:tgtEl>
                                      </p:cBhvr>
                                    </p:animEffect>
                                  </p:childTnLst>
                                </p:cTn>
                              </p:par>
                              <p:par>
                                <p:cTn id="112" presetID="1" presetClass="mediacall" presetSubtype="0" fill="hold" nodeType="withEffect">
                                  <p:stCondLst>
                                    <p:cond delay="0"/>
                                  </p:stCondLst>
                                  <p:childTnLst>
                                    <p:cmd type="call" cmd="playFrom(0.0)">
                                      <p:cBhvr>
                                        <p:cTn id="113" dur="599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StopAudio" delay="0">
                      <p:tgtEl>
                        <p:sldTgt/>
                      </p:tgtEl>
                    </p:cond>
                  </p:endCondLst>
                </p:cTn>
                <p:tgtEl>
                  <p:spTgt spid="5"/>
                </p:tgtEl>
              </p:cMediaNode>
            </p:audio>
            <p:audio>
              <p:cMediaNode vol="80000">
                <p:cTn id="115" fill="hold" display="0">
                  <p:stCondLst>
                    <p:cond delay="indefinite"/>
                  </p:stCondLst>
                  <p:endCondLst>
                    <p:cond evt="onStopAudio" delay="0">
                      <p:tgtEl>
                        <p:sldTgt/>
                      </p:tgtEl>
                    </p:cond>
                  </p:endCondLst>
                </p:cTn>
                <p:tgtEl>
                  <p:spTgt spid="6"/>
                </p:tgtEl>
              </p:cMediaNode>
            </p:audio>
            <p:audio>
              <p:cMediaNode vol="80000">
                <p:cTn id="116" fill="hold" display="0">
                  <p:stCondLst>
                    <p:cond delay="indefinite"/>
                  </p:stCondLst>
                  <p:endCondLst>
                    <p:cond evt="onStopAudio" delay="0">
                      <p:tgtEl>
                        <p:sldTgt/>
                      </p:tgtEl>
                    </p:cond>
                  </p:endCondLst>
                </p:cTn>
                <p:tgtEl>
                  <p:spTgt spid="7"/>
                </p:tgtEl>
              </p:cMediaNode>
            </p:audio>
            <p:audio>
              <p:cMediaNode vol="80000">
                <p:cTn id="117" fill="hold" display="0">
                  <p:stCondLst>
                    <p:cond delay="indefinite"/>
                  </p:stCondLst>
                  <p:endCondLst>
                    <p:cond evt="onStopAudio" delay="0">
                      <p:tgtEl>
                        <p:sldTgt/>
                      </p:tgtEl>
                    </p:cond>
                  </p:endCondLst>
                </p:cTn>
                <p:tgtEl>
                  <p:spTgt spid="8"/>
                </p:tgtEl>
              </p:cMediaNode>
            </p:audio>
            <p:audio>
              <p:cMediaNode vol="80000">
                <p:cTn id="118" fill="hold" display="0">
                  <p:stCondLst>
                    <p:cond delay="indefinite"/>
                  </p:stCondLst>
                  <p:endCondLst>
                    <p:cond evt="onStopAudio" delay="0">
                      <p:tgtEl>
                        <p:sldTgt/>
                      </p:tgtEl>
                    </p:cond>
                  </p:endCondLst>
                </p:cTn>
                <p:tgtEl>
                  <p:spTgt spid="9"/>
                </p:tgtEl>
              </p:cMediaNode>
            </p:audio>
            <p:audio>
              <p:cMediaNode vol="80000">
                <p:cTn id="119" fill="hold" display="0">
                  <p:stCondLst>
                    <p:cond delay="indefinite"/>
                  </p:stCondLst>
                  <p:endCondLst>
                    <p:cond evt="onStopAudio" delay="0">
                      <p:tgtEl>
                        <p:sldTgt/>
                      </p:tgtEl>
                    </p:cond>
                  </p:endCondLst>
                </p:cTn>
                <p:tgtEl>
                  <p:spTgt spid="10"/>
                </p:tgtEl>
              </p:cMediaNode>
            </p:audio>
            <p:audio>
              <p:cMediaNode vol="80000">
                <p:cTn id="120" fill="hold" display="0">
                  <p:stCondLst>
                    <p:cond delay="indefinite"/>
                  </p:stCondLst>
                  <p:endCondLst>
                    <p:cond evt="onStopAudio" delay="0">
                      <p:tgtEl>
                        <p:sldTgt/>
                      </p:tgtEl>
                    </p:cond>
                  </p:endCondLst>
                </p:cTn>
                <p:tgtEl>
                  <p:spTgt spid="11"/>
                </p:tgtEl>
              </p:cMediaNode>
            </p:audio>
            <p:audio>
              <p:cMediaNode vol="80000">
                <p:cTn id="121" fill="hold" display="0">
                  <p:stCondLst>
                    <p:cond delay="indefinite"/>
                  </p:stCondLst>
                  <p:endCondLst>
                    <p:cond evt="onStopAudio" delay="0">
                      <p:tgtEl>
                        <p:sldTgt/>
                      </p:tgtEl>
                    </p:cond>
                  </p:endCondLst>
                </p:cTn>
                <p:tgtEl>
                  <p:spTgt spid="12"/>
                </p:tgtEl>
              </p:cMediaNode>
            </p:audio>
            <p:audio>
              <p:cMediaNode vol="80000">
                <p:cTn id="122" fill="hold" display="0">
                  <p:stCondLst>
                    <p:cond delay="indefinite"/>
                  </p:stCondLst>
                  <p:endCondLst>
                    <p:cond evt="onStopAudio" delay="0">
                      <p:tgtEl>
                        <p:sldTgt/>
                      </p:tgtEl>
                    </p:cond>
                  </p:endCondLst>
                </p:cTn>
                <p:tgtEl>
                  <p:spTgt spid="13"/>
                </p:tgtEl>
              </p:cMediaNode>
            </p:audio>
            <p:audio>
              <p:cMediaNode vol="80000">
                <p:cTn id="123" fill="hold" display="0">
                  <p:stCondLst>
                    <p:cond delay="indefinite"/>
                  </p:stCondLst>
                  <p:endCondLst>
                    <p:cond evt="onStopAudio" delay="0">
                      <p:tgtEl>
                        <p:sldTgt/>
                      </p:tgtEl>
                    </p:cond>
                  </p:endCondLst>
                </p:cTn>
                <p:tgtEl>
                  <p:spTgt spid="14"/>
                </p:tgtEl>
              </p:cMediaNode>
            </p:audio>
            <p:audio>
              <p:cMediaNode vol="80000">
                <p:cTn id="124" fill="hold" display="0">
                  <p:stCondLst>
                    <p:cond delay="indefinite"/>
                  </p:stCondLst>
                  <p:endCondLst>
                    <p:cond evt="onStopAudio" delay="0">
                      <p:tgtEl>
                        <p:sldTgt/>
                      </p:tgtEl>
                    </p:cond>
                  </p:endCondLst>
                </p:cTn>
                <p:tgtEl>
                  <p:spTgt spid="15"/>
                </p:tgtEl>
              </p:cMediaNode>
            </p:audio>
            <p:audio>
              <p:cMediaNode vol="80000">
                <p:cTn id="125" fill="hold" display="0">
                  <p:stCondLst>
                    <p:cond delay="indefinite"/>
                  </p:stCondLst>
                  <p:endCondLst>
                    <p:cond evt="onStopAudio" delay="0">
                      <p:tgtEl>
                        <p:sldTgt/>
                      </p:tgtEl>
                    </p:cond>
                  </p:endCondLst>
                </p:cTn>
                <p:tgtEl>
                  <p:spTgt spid="16"/>
                </p:tgtEl>
              </p:cMediaNode>
            </p:audio>
            <p:audio>
              <p:cMediaNode vol="80000">
                <p:cTn id="126" fill="hold" display="0">
                  <p:stCondLst>
                    <p:cond delay="indefinite"/>
                  </p:stCondLst>
                  <p:endCondLst>
                    <p:cond evt="onStopAudio" delay="0">
                      <p:tgtEl>
                        <p:sldTgt/>
                      </p:tgtEl>
                    </p:cond>
                  </p:endCondLst>
                </p:cTn>
                <p:tgtEl>
                  <p:spTgt spid="17"/>
                </p:tgtEl>
              </p:cMediaNode>
            </p:audio>
            <p:audio>
              <p:cMediaNode vol="80000">
                <p:cTn id="127" fill="hold" display="0">
                  <p:stCondLst>
                    <p:cond delay="indefinite"/>
                  </p:stCondLst>
                  <p:endCondLst>
                    <p:cond evt="onStopAudio" delay="0">
                      <p:tgtEl>
                        <p:sldTgt/>
                      </p:tgtEl>
                    </p:cond>
                  </p:endCondLst>
                </p:cTn>
                <p:tgtEl>
                  <p:spTgt spid="18"/>
                </p:tgtEl>
              </p:cMediaNode>
            </p:audio>
            <p:audio>
              <p:cMediaNode vol="80000">
                <p:cTn id="128" fill="hold" display="0">
                  <p:stCondLst>
                    <p:cond delay="indefinite"/>
                  </p:stCondLst>
                  <p:endCondLst>
                    <p:cond evt="onStopAudio" delay="0">
                      <p:tgtEl>
                        <p:sldTgt/>
                      </p:tgtEl>
                    </p:cond>
                  </p:endCondLst>
                </p:cTn>
                <p:tgtEl>
                  <p:spTgt spid="19"/>
                </p:tgtEl>
              </p:cMediaNode>
            </p:audio>
            <p:audio>
              <p:cMediaNode vol="80000">
                <p:cTn id="129" fill="hold" display="0">
                  <p:stCondLst>
                    <p:cond delay="indefinite"/>
                  </p:stCondLst>
                  <p:endCondLst>
                    <p:cond evt="onStopAudio" delay="0">
                      <p:tgtEl>
                        <p:sldTgt/>
                      </p:tgtEl>
                    </p:cond>
                  </p:endCondLst>
                </p:cTn>
                <p:tgtEl>
                  <p:spTgt spid="20"/>
                </p:tgtEl>
              </p:cMediaNode>
            </p:audio>
            <p:audio>
              <p:cMediaNode vol="80000">
                <p:cTn id="130" fill="hold" display="0">
                  <p:stCondLst>
                    <p:cond delay="indefinite"/>
                  </p:stCondLst>
                  <p:endCondLst>
                    <p:cond evt="onStopAudio" delay="0">
                      <p:tgtEl>
                        <p:sldTgt/>
                      </p:tgtEl>
                    </p:cond>
                  </p:endCondLst>
                </p:cTn>
                <p:tgtEl>
                  <p:spTgt spid="21"/>
                </p:tgtEl>
              </p:cMediaNode>
            </p:audio>
            <p:audio>
              <p:cMediaNode vol="80000">
                <p:cTn id="131" fill="hold" display="0">
                  <p:stCondLst>
                    <p:cond delay="indefinite"/>
                  </p:stCondLst>
                  <p:endCondLst>
                    <p:cond evt="onStopAudio" delay="0">
                      <p:tgtEl>
                        <p:sldTgt/>
                      </p:tgtEl>
                    </p:cond>
                  </p:endCondLst>
                </p:cTn>
                <p:tgtEl>
                  <p:spTgt spid="22"/>
                </p:tgtEl>
              </p:cMediaNode>
            </p:audio>
            <p:audio>
              <p:cMediaNode vol="80000">
                <p:cTn id="132" fill="hold" display="0">
                  <p:stCondLst>
                    <p:cond delay="indefinite"/>
                  </p:stCondLst>
                  <p:endCondLst>
                    <p:cond evt="onStopAudio" delay="0">
                      <p:tgtEl>
                        <p:sldTgt/>
                      </p:tgtEl>
                    </p:cond>
                  </p:endCondLst>
                </p:cTn>
                <p:tgtEl>
                  <p:spTgt spid="23"/>
                </p:tgtEl>
              </p:cMediaNode>
            </p:audio>
          </p:childTnLst>
        </p:cTn>
      </p:par>
    </p:tnLst>
    <p:bldLst>
      <p:bldP spid="3786" grpId="0" animBg="1" advAuto="0"/>
      <p:bldP spid="3791" grpId="0" animBg="1" advAuto="0"/>
      <p:bldP spid="3792" grpId="0" animBg="1" advAuto="0"/>
      <p:bldP spid="3789" grpId="0" animBg="1" advAuto="0"/>
      <p:bldP spid="3788" grpId="0" animBg="1" advAuto="0"/>
      <p:bldP spid="3787" grpId="0" animBg="1" advAuto="0"/>
      <p:bldP spid="3781" grpId="0" animBg="1" advAuto="0"/>
      <p:bldP spid="3790" grpId="0" animBg="1" advAuto="0"/>
      <p:bldP spid="3784" grpId="0" animBg="1" advAuto="0"/>
      <p:bldP spid="3783" grpId="0" animBg="1" advAuto="0"/>
      <p:bldP spid="3782" grpId="0" animBg="1" advAuto="0"/>
      <p:bldP spid="3777" grpId="0" animBg="1" advAuto="0"/>
      <p:bldP spid="3779" grpId="0" animBg="1" advAuto="0"/>
      <p:bldP spid="3778" grpId="0" animBg="1" advAuto="0"/>
      <p:bldP spid="3780" grpId="0" animBg="1" advAuto="0"/>
      <p:bldP spid="3785" grpId="0" animBg="1" advAuto="0"/>
      <p:bldP spid="3793" grpId="0" animBg="1"/>
      <p:bldP spid="3829" grpId="0" animBg="1"/>
      <p:bldP spid="382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52739-8CEE-4C22-9477-C1886A60901C}"/>
              </a:ext>
            </a:extLst>
          </p:cNvPr>
          <p:cNvPicPr>
            <a:picLocks noChangeAspect="1"/>
          </p:cNvPicPr>
          <p:nvPr/>
        </p:nvPicPr>
        <p:blipFill>
          <a:blip r:embed="rId3"/>
          <a:stretch>
            <a:fillRect/>
          </a:stretch>
        </p:blipFill>
        <p:spPr>
          <a:xfrm>
            <a:off x="-2344944" y="1075766"/>
            <a:ext cx="18600944" cy="9213093"/>
          </a:xfrm>
          <a:prstGeom prst="rect">
            <a:avLst/>
          </a:prstGeom>
        </p:spPr>
      </p:pic>
      <p:sp>
        <p:nvSpPr>
          <p:cNvPr id="3" name="TextBox 2">
            <a:extLst>
              <a:ext uri="{FF2B5EF4-FFF2-40B4-BE49-F238E27FC236}">
                <a16:creationId xmlns:a16="http://schemas.microsoft.com/office/drawing/2014/main" id="{4222DDC6-0747-455A-8C33-520CA6324A60}"/>
              </a:ext>
            </a:extLst>
          </p:cNvPr>
          <p:cNvSpPr txBox="1"/>
          <p:nvPr/>
        </p:nvSpPr>
        <p:spPr>
          <a:xfrm>
            <a:off x="663388" y="357352"/>
            <a:ext cx="14830598" cy="502766"/>
          </a:xfrm>
          <a:prstGeom prst="rect">
            <a:avLst/>
          </a:prstGeom>
          <a:noFill/>
        </p:spPr>
        <p:txBody>
          <a:bodyPr wrap="none" rtlCol="0">
            <a:spAutoFit/>
          </a:bodyPr>
          <a:lstStyle/>
          <a:p>
            <a:pPr defTabSz="1219170" hangingPunct="1">
              <a:defRPr/>
            </a:pPr>
            <a:r>
              <a:rPr lang="en-US" sz="2667" kern="1200" dirty="0">
                <a:solidFill>
                  <a:prstClr val="black"/>
                </a:solidFill>
                <a:latin typeface="Arial" panose="020B0604020202020204" pitchFamily="34" charset="0"/>
                <a:cs typeface="Arial" panose="020B0604020202020204" pitchFamily="34" charset="0"/>
              </a:rPr>
              <a:t>NJDEP GWRA Report 80 x 50  </a:t>
            </a:r>
            <a:r>
              <a:rPr lang="en-US" sz="2400" b="0" kern="1200" dirty="0">
                <a:solidFill>
                  <a:prstClr val="black"/>
                </a:solidFill>
                <a:latin typeface="Calibri" panose="020F0502020204030204"/>
                <a:hlinkClick r:id="rId4"/>
              </a:rPr>
              <a:t>https://www.nj.gov/dep/climatechange/docs/nj-gwra-80x50-report-2020.pdf</a:t>
            </a:r>
            <a:r>
              <a:rPr lang="en-US" sz="2400" b="0" kern="1200" dirty="0">
                <a:solidFill>
                  <a:prstClr val="black"/>
                </a:solidFill>
                <a:latin typeface="Calibri" panose="020F0502020204030204"/>
              </a:rPr>
              <a:t> </a:t>
            </a:r>
          </a:p>
        </p:txBody>
      </p:sp>
    </p:spTree>
    <p:extLst>
      <p:ext uri="{BB962C8B-B14F-4D97-AF65-F5344CB8AC3E}">
        <p14:creationId xmlns:p14="http://schemas.microsoft.com/office/powerpoint/2010/main" val="25442744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ags/tag2.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52607</TotalTime>
  <Words>12404</Words>
  <Application>Microsoft Office PowerPoint</Application>
  <PresentationFormat>Custom</PresentationFormat>
  <Paragraphs>843</Paragraphs>
  <Slides>53</Slides>
  <Notes>37</Notes>
  <HiddenSlides>0</HiddenSlides>
  <MMClips>20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53</vt:i4>
      </vt:variant>
    </vt:vector>
  </HeadingPairs>
  <TitlesOfParts>
    <vt:vector size="70" baseType="lpstr">
      <vt:lpstr>Arial</vt:lpstr>
      <vt:lpstr>Bookman Old Style</vt:lpstr>
      <vt:lpstr>Calibri</vt:lpstr>
      <vt:lpstr>Calibri Light</vt:lpstr>
      <vt:lpstr>Courier New</vt:lpstr>
      <vt:lpstr>Gill Sans</vt:lpstr>
      <vt:lpstr>Helvetica</vt:lpstr>
      <vt:lpstr>Helvetica Light</vt:lpstr>
      <vt:lpstr>Source Sans Pro</vt:lpstr>
      <vt:lpstr>Wingdings</vt:lpstr>
      <vt:lpstr>White</vt:lpstr>
      <vt:lpstr>4_White</vt:lpstr>
      <vt:lpstr>1_White</vt:lpstr>
      <vt:lpstr>Office Theme</vt:lpstr>
      <vt:lpstr>11_White</vt:lpstr>
      <vt:lpstr>12_White</vt:lpstr>
      <vt:lpstr>2_White</vt:lpstr>
      <vt:lpstr>PowerPoint Presentation</vt:lpstr>
      <vt:lpstr>WHY WE WANT TO SAVE THE WORLD</vt:lpstr>
      <vt:lpstr>PowerPoint Presentation</vt:lpstr>
      <vt:lpstr>Westville, New Jersey</vt:lpstr>
      <vt:lpstr>California, August 13, 2020</vt:lpstr>
      <vt:lpstr>PowerPoint Presentation</vt:lpstr>
      <vt:lpstr>PowerPoint Presentation</vt:lpstr>
      <vt:lpstr>The Cost of Carbon</vt:lpstr>
      <vt:lpstr>PowerPoint Presentation</vt:lpstr>
      <vt:lpstr>We have  the solutions  at hand...</vt:lpstr>
      <vt:lpstr>Global Wind Energy Capacity</vt:lpstr>
      <vt:lpstr>NJ has goal of 11,000 MW from offshore wind by 2040</vt:lpstr>
      <vt:lpstr>World Solar PV Installations</vt:lpstr>
      <vt:lpstr>Global Cumulative Storage Capacity</vt:lpstr>
      <vt:lpstr>Global Electric Cars on the Road</vt:lpstr>
      <vt:lpstr>Cost of Clean Energy Technologies in the U.S.</vt:lpstr>
      <vt:lpstr>PowerPoint Presentation</vt:lpstr>
      <vt:lpstr>What can I do?  What can WE do together?</vt:lpstr>
      <vt:lpstr>Maximum Benefits from IRA for Individuals*</vt:lpstr>
      <vt:lpstr>Rewiring America Savings Calculator https://www.rewiringamerica.org/app/ira-calculator   </vt:lpstr>
      <vt:lpstr>Top 3 Greenhouse Gas (GHG) Emissions Sources in NJ: 87% of All Emissions</vt:lpstr>
      <vt:lpstr>  </vt:lpstr>
      <vt:lpstr>Carbon Sequestration but No Solar</vt:lpstr>
      <vt:lpstr>COMMUNITY SOLAR</vt:lpstr>
      <vt:lpstr>OUR EV – PRIUS PRIME PLUG-IN</vt:lpstr>
      <vt:lpstr>Energy Efficiency – Use Less Energy</vt:lpstr>
      <vt:lpstr>Space Heating &amp; Cooling w. Electric Heat Pump</vt:lpstr>
      <vt:lpstr>PowerPoint Presentation</vt:lpstr>
      <vt:lpstr>Which one is the heat pump? Gas furnace backup on right</vt:lpstr>
      <vt:lpstr>ELECTRIC HEAT PUMP WATER HEATER</vt:lpstr>
      <vt:lpstr>Pool Heater – Electric Heat Pump </vt:lpstr>
      <vt:lpstr>Spare Circuits for Future Electric Appliances </vt:lpstr>
      <vt:lpstr>Have A Plan For Electrification</vt:lpstr>
      <vt:lpstr>Electric Heat Costs Less, Pollutes Less</vt:lpstr>
      <vt:lpstr>NJ 50 x 30 Building Electrification Team</vt:lpstr>
      <vt:lpstr>New Jersey BE Legislation, etc.</vt:lpstr>
      <vt:lpstr>Small Heat Pump for New Addition</vt:lpstr>
      <vt:lpstr>INDEX TO ALL BUILDING ELECTRIFICATION WEBINARS.  </vt:lpstr>
      <vt:lpstr>New House Built As Passive House</vt:lpstr>
      <vt:lpstr>Net Zero Energy Living </vt:lpstr>
      <vt:lpstr>PowerPoint Presentation</vt:lpstr>
      <vt:lpstr>PowerPoint Presentation</vt:lpstr>
      <vt:lpstr>PowerPoint Presentation</vt:lpstr>
      <vt:lpstr> A church is considered commercial. What can a congregation, or any business, do to reach net zero?</vt:lpstr>
      <vt:lpstr> </vt:lpstr>
      <vt:lpstr>Property Upgrades to Lower GHG Emissions 2003-2022</vt:lpstr>
      <vt:lpstr>UUCMC 2021 Heat Pumps</vt:lpstr>
      <vt:lpstr>UUCMC 2022 Rooftop Solar</vt:lpstr>
      <vt:lpstr> </vt:lpstr>
      <vt:lpstr>PowerPoint Presentation</vt:lpstr>
      <vt:lpstr>INDEX TO ALL BUILDING ELECTRIFICATION WEBINARS.  </vt:lpstr>
      <vt:lpstr>Together We Can Save Our World from Climate Catastrophe Through Greenhouse Gas Emissions Drawdown Actions</vt:lpstr>
      <vt:lpstr>OTHER ACTIONS WE CAN TAKE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patlaptop2020 miller</dc:creator>
  <cp:lastModifiedBy>Steve Miller</cp:lastModifiedBy>
  <cp:revision>617</cp:revision>
  <cp:lastPrinted>2023-03-25T16:53:53Z</cp:lastPrinted>
  <dcterms:modified xsi:type="dcterms:W3CDTF">2023-03-30T02:34:57Z</dcterms:modified>
</cp:coreProperties>
</file>